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5"/>
  </p:notesMasterIdLst>
  <p:sldIdLst>
    <p:sldId id="414" r:id="rId2"/>
    <p:sldId id="549" r:id="rId3"/>
    <p:sldId id="552" r:id="rId4"/>
    <p:sldId id="550" r:id="rId5"/>
    <p:sldId id="553" r:id="rId6"/>
    <p:sldId id="554" r:id="rId7"/>
    <p:sldId id="551" r:id="rId8"/>
    <p:sldId id="273" r:id="rId9"/>
    <p:sldId id="560" r:id="rId10"/>
    <p:sldId id="561" r:id="rId11"/>
    <p:sldId id="309" r:id="rId12"/>
    <p:sldId id="412" r:id="rId13"/>
    <p:sldId id="425" r:id="rId14"/>
    <p:sldId id="426" r:id="rId15"/>
    <p:sldId id="259" r:id="rId16"/>
    <p:sldId id="415" r:id="rId17"/>
    <p:sldId id="261" r:id="rId18"/>
    <p:sldId id="263" r:id="rId19"/>
    <p:sldId id="267" r:id="rId20"/>
    <p:sldId id="427" r:id="rId21"/>
    <p:sldId id="388" r:id="rId22"/>
    <p:sldId id="559" r:id="rId23"/>
    <p:sldId id="320" r:id="rId24"/>
    <p:sldId id="428" r:id="rId25"/>
    <p:sldId id="429" r:id="rId26"/>
    <p:sldId id="338" r:id="rId27"/>
    <p:sldId id="384" r:id="rId28"/>
    <p:sldId id="378" r:id="rId29"/>
    <p:sldId id="394" r:id="rId30"/>
    <p:sldId id="396" r:id="rId31"/>
    <p:sldId id="392" r:id="rId32"/>
    <p:sldId id="350" r:id="rId33"/>
    <p:sldId id="555" r:id="rId34"/>
    <p:sldId id="556" r:id="rId35"/>
    <p:sldId id="557" r:id="rId36"/>
    <p:sldId id="441" r:id="rId37"/>
    <p:sldId id="326" r:id="rId38"/>
    <p:sldId id="442" r:id="rId39"/>
    <p:sldId id="340" r:id="rId40"/>
    <p:sldId id="342" r:id="rId41"/>
    <p:sldId id="346" r:id="rId42"/>
    <p:sldId id="430" r:id="rId43"/>
    <p:sldId id="443" r:id="rId44"/>
    <p:sldId id="436" r:id="rId45"/>
    <p:sldId id="444" r:id="rId46"/>
    <p:sldId id="386" r:id="rId47"/>
    <p:sldId id="398" r:id="rId48"/>
    <p:sldId id="401" r:id="rId49"/>
    <p:sldId id="405" r:id="rId50"/>
    <p:sldId id="403" r:id="rId51"/>
    <p:sldId id="407" r:id="rId52"/>
    <p:sldId id="435" r:id="rId53"/>
    <p:sldId id="437" r:id="rId54"/>
    <p:sldId id="439" r:id="rId55"/>
    <p:sldId id="512" r:id="rId56"/>
    <p:sldId id="420" r:id="rId57"/>
    <p:sldId id="409" r:id="rId58"/>
    <p:sldId id="421" r:id="rId59"/>
    <p:sldId id="411" r:id="rId60"/>
    <p:sldId id="423" r:id="rId61"/>
    <p:sldId id="390" r:id="rId62"/>
    <p:sldId id="372" r:id="rId63"/>
    <p:sldId id="374" r:id="rId64"/>
    <p:sldId id="545" r:id="rId65"/>
    <p:sldId id="275" r:id="rId66"/>
    <p:sldId id="322" r:id="rId67"/>
    <p:sldId id="276" r:id="rId68"/>
    <p:sldId id="324" r:id="rId69"/>
    <p:sldId id="328" r:id="rId70"/>
    <p:sldId id="380" r:id="rId71"/>
    <p:sldId id="330" r:id="rId72"/>
    <p:sldId id="332" r:id="rId73"/>
    <p:sldId id="334" r:id="rId74"/>
    <p:sldId id="336" r:id="rId75"/>
    <p:sldId id="348" r:id="rId76"/>
    <p:sldId id="358" r:id="rId77"/>
    <p:sldId id="360" r:id="rId78"/>
    <p:sldId id="362" r:id="rId79"/>
    <p:sldId id="364" r:id="rId80"/>
    <p:sldId id="368" r:id="rId81"/>
    <p:sldId id="366" r:id="rId82"/>
    <p:sldId id="352" r:id="rId83"/>
    <p:sldId id="354" r:id="rId84"/>
    <p:sldId id="302" r:id="rId85"/>
    <p:sldId id="304" r:id="rId86"/>
    <p:sldId id="418" r:id="rId87"/>
    <p:sldId id="419" r:id="rId88"/>
    <p:sldId id="306" r:id="rId89"/>
    <p:sldId id="370" r:id="rId90"/>
    <p:sldId id="317" r:id="rId91"/>
    <p:sldId id="431" r:id="rId92"/>
    <p:sldId id="432" r:id="rId93"/>
    <p:sldId id="433" r:id="rId94"/>
    <p:sldId id="447" r:id="rId95"/>
    <p:sldId id="451" r:id="rId96"/>
    <p:sldId id="449" r:id="rId97"/>
    <p:sldId id="453" r:id="rId98"/>
    <p:sldId id="455" r:id="rId99"/>
    <p:sldId id="457" r:id="rId100"/>
    <p:sldId id="459" r:id="rId101"/>
    <p:sldId id="461" r:id="rId102"/>
    <p:sldId id="463" r:id="rId103"/>
    <p:sldId id="465" r:id="rId104"/>
    <p:sldId id="467" r:id="rId105"/>
    <p:sldId id="469" r:id="rId106"/>
    <p:sldId id="471" r:id="rId107"/>
    <p:sldId id="473" r:id="rId108"/>
    <p:sldId id="475" r:id="rId109"/>
    <p:sldId id="477" r:id="rId110"/>
    <p:sldId id="479" r:id="rId111"/>
    <p:sldId id="481" r:id="rId112"/>
    <p:sldId id="483" r:id="rId113"/>
    <p:sldId id="485" r:id="rId114"/>
    <p:sldId id="487" r:id="rId115"/>
    <p:sldId id="489" r:id="rId116"/>
    <p:sldId id="491" r:id="rId117"/>
    <p:sldId id="493" r:id="rId118"/>
    <p:sldId id="495" r:id="rId119"/>
    <p:sldId id="497" r:id="rId120"/>
    <p:sldId id="499" r:id="rId121"/>
    <p:sldId id="501" r:id="rId122"/>
    <p:sldId id="503" r:id="rId123"/>
    <p:sldId id="508" r:id="rId124"/>
    <p:sldId id="510" r:id="rId125"/>
    <p:sldId id="543" r:id="rId126"/>
    <p:sldId id="548" r:id="rId127"/>
    <p:sldId id="515" r:id="rId128"/>
    <p:sldId id="516" r:id="rId129"/>
    <p:sldId id="517" r:id="rId130"/>
    <p:sldId id="518" r:id="rId131"/>
    <p:sldId id="519" r:id="rId132"/>
    <p:sldId id="520" r:id="rId133"/>
    <p:sldId id="521" r:id="rId134"/>
    <p:sldId id="522" r:id="rId135"/>
    <p:sldId id="523" r:id="rId136"/>
    <p:sldId id="524" r:id="rId137"/>
    <p:sldId id="525" r:id="rId138"/>
    <p:sldId id="526" r:id="rId139"/>
    <p:sldId id="527" r:id="rId140"/>
    <p:sldId id="528" r:id="rId141"/>
    <p:sldId id="529" r:id="rId142"/>
    <p:sldId id="530" r:id="rId143"/>
    <p:sldId id="531" r:id="rId144"/>
    <p:sldId id="532" r:id="rId145"/>
    <p:sldId id="533" r:id="rId146"/>
    <p:sldId id="534" r:id="rId147"/>
    <p:sldId id="535" r:id="rId148"/>
    <p:sldId id="536" r:id="rId149"/>
    <p:sldId id="537" r:id="rId150"/>
    <p:sldId id="538" r:id="rId151"/>
    <p:sldId id="539" r:id="rId152"/>
    <p:sldId id="540" r:id="rId153"/>
    <p:sldId id="541" r:id="rId154"/>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2369" autoAdjust="0"/>
  </p:normalViewPr>
  <p:slideViewPr>
    <p:cSldViewPr>
      <p:cViewPr>
        <p:scale>
          <a:sx n="50" d="100"/>
          <a:sy n="50" d="100"/>
        </p:scale>
        <p:origin x="-882" y="3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tableStyles" Target="tableStyle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notesMaster" Target="notesMasters/notesMaster1.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40" Type="http://schemas.openxmlformats.org/officeDocument/2006/relationships/slide" Target="slides/slide139.xml"/><Relationship Id="rId145" Type="http://schemas.openxmlformats.org/officeDocument/2006/relationships/slide" Target="slides/slide144.xml"/><Relationship Id="rId153" Type="http://schemas.openxmlformats.org/officeDocument/2006/relationships/slide" Target="slides/slide152.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slide" Target="slides/slide147.xml"/><Relationship Id="rId151" Type="http://schemas.openxmlformats.org/officeDocument/2006/relationships/slide" Target="slides/slide150.xml"/><Relationship Id="rId156"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viewProps" Target="viewProps.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33E0698-D9E6-4E4D-9141-13AE6B224857}" type="datetimeFigureOut">
              <a:rPr lang="ru-RU" smtClean="0"/>
              <a:pPr/>
              <a:t>27.06.2018</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0B309B9-4B2E-4CAB-8D49-B991A795132C}" type="slidenum">
              <a:rPr lang="ru-RU" smtClean="0"/>
              <a:pPr/>
              <a:t>‹#›</a:t>
            </a:fld>
            <a:endParaRPr lang="ru-RU"/>
          </a:p>
        </p:txBody>
      </p:sp>
    </p:spTree>
    <p:extLst>
      <p:ext uri="{BB962C8B-B14F-4D97-AF65-F5344CB8AC3E}">
        <p14:creationId xmlns:p14="http://schemas.microsoft.com/office/powerpoint/2010/main" val="15897314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70B309B9-4B2E-4CAB-8D49-B991A795132C}" type="slidenum">
              <a:rPr lang="ru-RU" smtClean="0"/>
              <a:pPr/>
              <a:t>116</a:t>
            </a:fld>
            <a:endParaRPr lang="ru-RU"/>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68644D4D-B518-4BCE-8C5A-F5080FAC3D21}" type="datetimeFigureOut">
              <a:rPr lang="ru-RU" smtClean="0"/>
              <a:pPr/>
              <a:t>27.06.2018</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3A12AA4E-C54E-44AD-9588-E45614DC067B}" type="slidenum">
              <a:rPr lang="ru-RU" smtClean="0"/>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68644D4D-B518-4BCE-8C5A-F5080FAC3D21}" type="datetimeFigureOut">
              <a:rPr lang="ru-RU" smtClean="0"/>
              <a:pPr/>
              <a:t>27.06.2018</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3A12AA4E-C54E-44AD-9588-E45614DC067B}"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68644D4D-B518-4BCE-8C5A-F5080FAC3D21}" type="datetimeFigureOut">
              <a:rPr lang="ru-RU" smtClean="0"/>
              <a:pPr/>
              <a:t>27.06.2018</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3A12AA4E-C54E-44AD-9588-E45614DC067B}" type="slidenum">
              <a:rPr lang="ru-RU" smtClean="0"/>
              <a:pPr/>
              <a:t>‹#›</a:t>
            </a:fld>
            <a:endParaRPr lang="ru-RU"/>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cSld name="Заголовок и четыре объекта">
    <p:spTree>
      <p:nvGrpSpPr>
        <p:cNvPr id="1" name=""/>
        <p:cNvGrpSpPr/>
        <p:nvPr/>
      </p:nvGrpSpPr>
      <p:grpSpPr>
        <a:xfrm>
          <a:off x="0" y="0"/>
          <a:ext cx="0" cy="0"/>
          <a:chOff x="0" y="0"/>
          <a:chExt cx="0" cy="0"/>
        </a:xfrm>
      </p:grpSpPr>
      <p:sp>
        <p:nvSpPr>
          <p:cNvPr id="2" name="Заголовок 1"/>
          <p:cNvSpPr>
            <a:spLocks noGrp="1"/>
          </p:cNvSpPr>
          <p:nvPr>
            <p:ph type="title" sz="quarter"/>
          </p:nvPr>
        </p:nvSpPr>
        <p:spPr>
          <a:xfrm>
            <a:off x="457200" y="274638"/>
            <a:ext cx="8229600" cy="1143000"/>
          </a:xfrm>
        </p:spPr>
        <p:txBody>
          <a:bodyPr/>
          <a:lstStyle/>
          <a:p>
            <a:r>
              <a:rPr lang="ru-RU" smtClean="0"/>
              <a:t>Образец заголовка</a:t>
            </a:r>
            <a:endParaRPr lang="ru-RU"/>
          </a:p>
        </p:txBody>
      </p:sp>
      <p:sp>
        <p:nvSpPr>
          <p:cNvPr id="3" name="Содержимое 2"/>
          <p:cNvSpPr>
            <a:spLocks noGrp="1"/>
          </p:cNvSpPr>
          <p:nvPr>
            <p:ph sz="quarter" idx="1"/>
          </p:nvPr>
        </p:nvSpPr>
        <p:spPr>
          <a:xfrm>
            <a:off x="457200" y="1600200"/>
            <a:ext cx="4038600" cy="21859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quarter" idx="2"/>
          </p:nvPr>
        </p:nvSpPr>
        <p:spPr>
          <a:xfrm>
            <a:off x="4648200" y="1600200"/>
            <a:ext cx="4038600" cy="21859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Содержимое 4"/>
          <p:cNvSpPr>
            <a:spLocks noGrp="1"/>
          </p:cNvSpPr>
          <p:nvPr>
            <p:ph sz="quarter" idx="3"/>
          </p:nvPr>
        </p:nvSpPr>
        <p:spPr>
          <a:xfrm>
            <a:off x="457200" y="3938588"/>
            <a:ext cx="4038600" cy="2187575"/>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Содержимое 5"/>
          <p:cNvSpPr>
            <a:spLocks noGrp="1"/>
          </p:cNvSpPr>
          <p:nvPr>
            <p:ph sz="quarter" idx="4"/>
          </p:nvPr>
        </p:nvSpPr>
        <p:spPr>
          <a:xfrm>
            <a:off x="4648200" y="3938588"/>
            <a:ext cx="4038600" cy="2187575"/>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Rectangle 4"/>
          <p:cNvSpPr>
            <a:spLocks noGrp="1" noChangeArrowheads="1"/>
          </p:cNvSpPr>
          <p:nvPr>
            <p:ph type="dt" sz="half" idx="10"/>
          </p:nvPr>
        </p:nvSpPr>
        <p:spPr>
          <a:ln/>
        </p:spPr>
        <p:txBody>
          <a:bodyPr/>
          <a:lstStyle>
            <a:lvl1pPr>
              <a:defRPr/>
            </a:lvl1pPr>
          </a:lstStyle>
          <a:p>
            <a:pPr>
              <a:defRPr/>
            </a:pPr>
            <a:endParaRPr lang="ru-RU"/>
          </a:p>
        </p:txBody>
      </p:sp>
      <p:sp>
        <p:nvSpPr>
          <p:cNvPr id="8" name="Rectangle 5"/>
          <p:cNvSpPr>
            <a:spLocks noGrp="1" noChangeArrowheads="1"/>
          </p:cNvSpPr>
          <p:nvPr>
            <p:ph type="ftr" sz="quarter" idx="11"/>
          </p:nvPr>
        </p:nvSpPr>
        <p:spPr>
          <a:ln/>
        </p:spPr>
        <p:txBody>
          <a:bodyPr/>
          <a:lstStyle>
            <a:lvl1pPr>
              <a:defRPr/>
            </a:lvl1pPr>
          </a:lstStyle>
          <a:p>
            <a:pPr>
              <a:defRPr/>
            </a:pPr>
            <a:endParaRPr lang="ru-RU"/>
          </a:p>
        </p:txBody>
      </p:sp>
      <p:sp>
        <p:nvSpPr>
          <p:cNvPr id="9" name="Rectangle 6"/>
          <p:cNvSpPr>
            <a:spLocks noGrp="1" noChangeArrowheads="1"/>
          </p:cNvSpPr>
          <p:nvPr>
            <p:ph type="sldNum" sz="quarter" idx="12"/>
          </p:nvPr>
        </p:nvSpPr>
        <p:spPr>
          <a:ln/>
        </p:spPr>
        <p:txBody>
          <a:bodyPr/>
          <a:lstStyle>
            <a:lvl1pPr>
              <a:defRPr/>
            </a:lvl1pPr>
          </a:lstStyle>
          <a:p>
            <a:pPr>
              <a:defRPr/>
            </a:pPr>
            <a:fld id="{3CAF0E40-78E1-4CEE-A74A-EC8CDB9C2838}" type="slidenum">
              <a:rPr lang="ru-RU"/>
              <a:pPr>
                <a:defRPr/>
              </a:pPr>
              <a:t>‹#›</a:t>
            </a:fld>
            <a:endParaRPr lang="ru-RU"/>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68644D4D-B518-4BCE-8C5A-F5080FAC3D21}" type="datetimeFigureOut">
              <a:rPr lang="ru-RU" smtClean="0"/>
              <a:pPr/>
              <a:t>27.06.2018</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3A12AA4E-C54E-44AD-9588-E45614DC067B}" type="slidenum">
              <a:rPr lang="ru-RU" smtClean="0"/>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68644D4D-B518-4BCE-8C5A-F5080FAC3D21}" type="datetimeFigureOut">
              <a:rPr lang="ru-RU" smtClean="0"/>
              <a:pPr/>
              <a:t>27.06.2018</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3A12AA4E-C54E-44AD-9588-E45614DC067B}" type="slidenum">
              <a:rPr lang="ru-RU" smtClean="0"/>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68644D4D-B518-4BCE-8C5A-F5080FAC3D21}" type="datetimeFigureOut">
              <a:rPr lang="ru-RU" smtClean="0"/>
              <a:pPr/>
              <a:t>27.06.2018</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3A12AA4E-C54E-44AD-9588-E45614DC067B}" type="slidenum">
              <a:rPr lang="ru-RU" smtClean="0"/>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68644D4D-B518-4BCE-8C5A-F5080FAC3D21}" type="datetimeFigureOut">
              <a:rPr lang="ru-RU" smtClean="0"/>
              <a:pPr/>
              <a:t>27.06.2018</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3A12AA4E-C54E-44AD-9588-E45614DC067B}" type="slidenum">
              <a:rPr lang="ru-RU" smtClean="0"/>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68644D4D-B518-4BCE-8C5A-F5080FAC3D21}" type="datetimeFigureOut">
              <a:rPr lang="ru-RU" smtClean="0"/>
              <a:pPr/>
              <a:t>27.06.2018</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3A12AA4E-C54E-44AD-9588-E45614DC067B}" type="slidenum">
              <a:rPr lang="ru-RU" smtClean="0"/>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68644D4D-B518-4BCE-8C5A-F5080FAC3D21}" type="datetimeFigureOut">
              <a:rPr lang="ru-RU" smtClean="0"/>
              <a:pPr/>
              <a:t>27.06.2018</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3A12AA4E-C54E-44AD-9588-E45614DC067B}"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68644D4D-B518-4BCE-8C5A-F5080FAC3D21}" type="datetimeFigureOut">
              <a:rPr lang="ru-RU" smtClean="0"/>
              <a:pPr/>
              <a:t>27.06.2018</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3A12AA4E-C54E-44AD-9588-E45614DC067B}" type="slidenum">
              <a:rPr lang="ru-RU" smtClean="0"/>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68644D4D-B518-4BCE-8C5A-F5080FAC3D21}" type="datetimeFigureOut">
              <a:rPr lang="ru-RU" smtClean="0"/>
              <a:pPr/>
              <a:t>27.06.2018</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3A12AA4E-C54E-44AD-9588-E45614DC067B}" type="slidenum">
              <a:rPr lang="ru-RU" smtClean="0"/>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8644D4D-B518-4BCE-8C5A-F5080FAC3D21}" type="datetimeFigureOut">
              <a:rPr lang="ru-RU" smtClean="0"/>
              <a:pPr/>
              <a:t>27.06.2018</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12AA4E-C54E-44AD-9588-E45614DC067B}"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2.xml"/><Relationship Id="rId5" Type="http://schemas.openxmlformats.org/officeDocument/2006/relationships/image" Target="../media/image78.jpeg"/><Relationship Id="rId4" Type="http://schemas.openxmlformats.org/officeDocument/2006/relationships/image" Target="../media/image77.jpeg"/></Relationships>
</file>

<file path=ppt/slides/_rels/slide101.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8" Type="http://schemas.openxmlformats.org/officeDocument/2006/relationships/image" Target="../media/image85.jpeg"/><Relationship Id="rId3" Type="http://schemas.openxmlformats.org/officeDocument/2006/relationships/image" Target="../media/image83.jpeg"/><Relationship Id="rId7" Type="http://schemas.openxmlformats.org/officeDocument/2006/relationships/image" Target="http://www.pravoslavie.ru/sas/image/100131/13101.p.jpg?0.7173743399218602" TargetMode="External"/><Relationship Id="rId2" Type="http://schemas.openxmlformats.org/officeDocument/2006/relationships/hyperlink" Target="http://drevo.pravbeseda.ru/index.php?idpic=162" TargetMode="External"/><Relationship Id="rId1" Type="http://schemas.openxmlformats.org/officeDocument/2006/relationships/slideLayout" Target="../slideLayouts/slideLayout7.xml"/><Relationship Id="rId6" Type="http://schemas.openxmlformats.org/officeDocument/2006/relationships/image" Target="../media/image84.jpeg"/><Relationship Id="rId5" Type="http://schemas.openxmlformats.org/officeDocument/2006/relationships/hyperlink" Target="http://www.pravoslavie.ru/sas/image/100131/13101.b.jpg?0.7173743399218602" TargetMode="External"/><Relationship Id="rId4" Type="http://schemas.openxmlformats.org/officeDocument/2006/relationships/image" Target="http://drevo.pravbeseda.ru/resize.php?img=images/001/000162.jpg" TargetMode="External"/></Relationships>
</file>

<file path=ppt/slides/_rels/slide104.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jpe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hyperlink" Target="http://drevo.pravbeseda.ru/index.php?idpic=161" TargetMode="External"/><Relationship Id="rId1" Type="http://schemas.openxmlformats.org/officeDocument/2006/relationships/slideLayout" Target="../slideLayouts/slideLayout7.xml"/><Relationship Id="rId4" Type="http://schemas.openxmlformats.org/officeDocument/2006/relationships/image" Target="http://drevo.pravbeseda.ru/resize.php?img=images/001/000161.jpg" TargetMode="External"/></Relationships>
</file>

<file path=ppt/slides/_rels/slide107.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hyperlink" Target="http://www.pravoslavie.ru/sas/image/100131/13104.b.jpg?0.25580151191059463" TargetMode="External"/><Relationship Id="rId1" Type="http://schemas.openxmlformats.org/officeDocument/2006/relationships/slideLayout" Target="../slideLayouts/slideLayout2.xml"/><Relationship Id="rId5" Type="http://schemas.openxmlformats.org/officeDocument/2006/relationships/image" Target="../media/image94.jpeg"/><Relationship Id="rId4" Type="http://schemas.openxmlformats.org/officeDocument/2006/relationships/image" Target="http://www.pravoslavie.ru/sas/image/100131/13104.p.jpg?0.25580151191059463" TargetMode="External"/></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5.jpeg"/><Relationship Id="rId1" Type="http://schemas.openxmlformats.org/officeDocument/2006/relationships/slideLayout" Target="../slideLayouts/slideLayout2.xml"/><Relationship Id="rId4" Type="http://schemas.openxmlformats.org/officeDocument/2006/relationships/image" Target="../media/image97.jpeg"/></Relationships>
</file>

<file path=ppt/slides/_rels/slide111.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9.jpe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101.jpeg"/><Relationship Id="rId1" Type="http://schemas.openxmlformats.org/officeDocument/2006/relationships/slideLayout" Target="../slideLayouts/slideLayout7.xml"/><Relationship Id="rId4" Type="http://schemas.openxmlformats.org/officeDocument/2006/relationships/image" Target="../media/image103.jpeg"/></Relationships>
</file>

<file path=ppt/slides/_rels/slide114.xml.rels><?xml version="1.0" encoding="UTF-8" standalone="yes"?>
<Relationships xmlns="http://schemas.openxmlformats.org/package/2006/relationships"><Relationship Id="rId3" Type="http://schemas.openxmlformats.org/officeDocument/2006/relationships/image" Target="../media/image104.jpeg"/><Relationship Id="rId7" Type="http://schemas.openxmlformats.org/officeDocument/2006/relationships/image" Target="http://www.pravoslavie.ru/sas/image/100131/13103.p.jpg?0.14433648999359355" TargetMode="External"/><Relationship Id="rId2" Type="http://schemas.openxmlformats.org/officeDocument/2006/relationships/hyperlink" Target="http://www.pravoslavie.ru/sas/image/100131/13100.b.jpg?0.9448085855434487" TargetMode="External"/><Relationship Id="rId1" Type="http://schemas.openxmlformats.org/officeDocument/2006/relationships/slideLayout" Target="../slideLayouts/slideLayout2.xml"/><Relationship Id="rId6" Type="http://schemas.openxmlformats.org/officeDocument/2006/relationships/image" Target="../media/image105.jpeg"/><Relationship Id="rId5" Type="http://schemas.openxmlformats.org/officeDocument/2006/relationships/hyperlink" Target="http://www.pravoslavie.ru/sas/image/100131/13103.b.jpg?0.14433648999359355" TargetMode="External"/><Relationship Id="rId4" Type="http://schemas.openxmlformats.org/officeDocument/2006/relationships/image" Target="http://www.pravoslavie.ru/sas/image/100131/13100.p.jpg?0.9448085855434487" TargetMode="External"/></Relationships>
</file>

<file path=ppt/slides/_rels/slide115.xml.rels><?xml version="1.0" encoding="UTF-8" standalone="yes"?>
<Relationships xmlns="http://schemas.openxmlformats.org/package/2006/relationships"><Relationship Id="rId3" Type="http://schemas.openxmlformats.org/officeDocument/2006/relationships/image" Target="../media/image107.jpeg"/><Relationship Id="rId7" Type="http://schemas.openxmlformats.org/officeDocument/2006/relationships/image" Target="../media/image109.jpeg"/><Relationship Id="rId2" Type="http://schemas.openxmlformats.org/officeDocument/2006/relationships/image" Target="../media/image106.jpeg"/><Relationship Id="rId1" Type="http://schemas.openxmlformats.org/officeDocument/2006/relationships/slideLayout" Target="../slideLayouts/slideLayout2.xml"/><Relationship Id="rId6" Type="http://schemas.openxmlformats.org/officeDocument/2006/relationships/image" Target="http://drevo.pravbeseda.ru/resize.php?img=images/001/000163.jpg" TargetMode="External"/><Relationship Id="rId5" Type="http://schemas.openxmlformats.org/officeDocument/2006/relationships/image" Target="../media/image108.jpeg"/><Relationship Id="rId4" Type="http://schemas.openxmlformats.org/officeDocument/2006/relationships/hyperlink" Target="http://drevo.pravbeseda.ru/index.php?idpic=163" TargetMode="External"/></Relationships>
</file>

<file path=ppt/slides/_rels/slide116.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image" Target="../media/image111.jpe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8" Type="http://schemas.openxmlformats.org/officeDocument/2006/relationships/image" Target="../media/image104.jpeg"/><Relationship Id="rId3" Type="http://schemas.openxmlformats.org/officeDocument/2006/relationships/image" Target="../media/image114.png"/><Relationship Id="rId7" Type="http://schemas.openxmlformats.org/officeDocument/2006/relationships/hyperlink" Target="http://www.pravoslavie.ru/sas/image/100131/13100.b.jpg?0.9448085855434487" TargetMode="External"/><Relationship Id="rId2" Type="http://schemas.openxmlformats.org/officeDocument/2006/relationships/image" Target="../media/image113.png"/><Relationship Id="rId1" Type="http://schemas.openxmlformats.org/officeDocument/2006/relationships/slideLayout" Target="../slideLayouts/slideLayout7.xml"/><Relationship Id="rId6" Type="http://schemas.openxmlformats.org/officeDocument/2006/relationships/image" Target="../media/image90.jpeg"/><Relationship Id="rId5" Type="http://schemas.openxmlformats.org/officeDocument/2006/relationships/hyperlink" Target="http://drevo.pravbeseda.ru/index.php?idpic=161" TargetMode="External"/><Relationship Id="rId4" Type="http://schemas.openxmlformats.org/officeDocument/2006/relationships/image" Target="../media/image115.jpeg"/></Relationships>
</file>

<file path=ppt/slides/_rels/slide119.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image" Target="../media/image117.jpe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hyperlink" Target="http://www.newsru.com/pict/big/733082.html" TargetMode="External"/><Relationship Id="rId2" Type="http://schemas.openxmlformats.org/officeDocument/2006/relationships/image" Target="../media/image119.jpeg"/><Relationship Id="rId1" Type="http://schemas.openxmlformats.org/officeDocument/2006/relationships/slideLayout" Target="../slideLayouts/slideLayout2.xml"/><Relationship Id="rId5" Type="http://schemas.openxmlformats.org/officeDocument/2006/relationships/image" Target="http://image.newsru.com/pict/id/733082_20050221183228.gif" TargetMode="External"/><Relationship Id="rId4" Type="http://schemas.openxmlformats.org/officeDocument/2006/relationships/image" Target="../media/image120.jpeg"/></Relationships>
</file>

<file path=ppt/slides/_rels/slide122.xml.rels><?xml version="1.0" encoding="UTF-8" standalone="yes"?>
<Relationships xmlns="http://schemas.openxmlformats.org/package/2006/relationships"><Relationship Id="rId3" Type="http://schemas.openxmlformats.org/officeDocument/2006/relationships/image" Target="http://www.pravoslavie.ru/sas/image/100130/13099.p.jpg" TargetMode="External"/><Relationship Id="rId2" Type="http://schemas.openxmlformats.org/officeDocument/2006/relationships/image" Target="../media/image121.jpe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4.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image" Target="../media/image123.jpeg"/><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image" Target="../media/image127.jpeg"/><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2" Type="http://schemas.openxmlformats.org/officeDocument/2006/relationships/image" Target="../media/image128.jpeg"/><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2" Type="http://schemas.openxmlformats.org/officeDocument/2006/relationships/image" Target="../media/image129.jpeg"/><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2" Type="http://schemas.openxmlformats.org/officeDocument/2006/relationships/image" Target="../media/image131.jpeg"/><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2" Type="http://schemas.openxmlformats.org/officeDocument/2006/relationships/image" Target="../media/image133.jpeg"/><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2" Type="http://schemas.openxmlformats.org/officeDocument/2006/relationships/image" Target="../media/image134.jpeg"/><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2" Type="http://schemas.openxmlformats.org/officeDocument/2006/relationships/image" Target="../media/image135.jpeg"/><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2" Type="http://schemas.openxmlformats.org/officeDocument/2006/relationships/image" Target="../media/image136.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0.xml.rels><?xml version="1.0" encoding="UTF-8" standalone="yes"?>
<Relationships xmlns="http://schemas.openxmlformats.org/package/2006/relationships"><Relationship Id="rId2" Type="http://schemas.openxmlformats.org/officeDocument/2006/relationships/image" Target="../media/image137.jpeg"/><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2" Type="http://schemas.openxmlformats.org/officeDocument/2006/relationships/image" Target="../media/image138.jpeg"/><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2" Type="http://schemas.openxmlformats.org/officeDocument/2006/relationships/image" Target="../media/image139.jpeg"/><Relationship Id="rId1"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2" Type="http://schemas.openxmlformats.org/officeDocument/2006/relationships/image" Target="../media/image140.jpeg"/><Relationship Id="rId1" Type="http://schemas.openxmlformats.org/officeDocument/2006/relationships/slideLayout" Target="../slideLayouts/slideLayout7.xml"/></Relationships>
</file>

<file path=ppt/slides/_rels/slide144.xml.rels><?xml version="1.0" encoding="UTF-8" standalone="yes"?>
<Relationships xmlns="http://schemas.openxmlformats.org/package/2006/relationships"><Relationship Id="rId2" Type="http://schemas.openxmlformats.org/officeDocument/2006/relationships/image" Target="../media/image141.jpeg"/><Relationship Id="rId1" Type="http://schemas.openxmlformats.org/officeDocument/2006/relationships/slideLayout" Target="../slideLayouts/slideLayout7.xml"/></Relationships>
</file>

<file path=ppt/slides/_rels/slide145.xml.rels><?xml version="1.0" encoding="UTF-8" standalone="yes"?>
<Relationships xmlns="http://schemas.openxmlformats.org/package/2006/relationships"><Relationship Id="rId2" Type="http://schemas.openxmlformats.org/officeDocument/2006/relationships/image" Target="../media/image142.jpeg"/><Relationship Id="rId1" Type="http://schemas.openxmlformats.org/officeDocument/2006/relationships/slideLayout" Target="../slideLayouts/slideLayout7.xml"/></Relationships>
</file>

<file path=ppt/slides/_rels/slide146.xml.rels><?xml version="1.0" encoding="UTF-8" standalone="yes"?>
<Relationships xmlns="http://schemas.openxmlformats.org/package/2006/relationships"><Relationship Id="rId2" Type="http://schemas.openxmlformats.org/officeDocument/2006/relationships/image" Target="../media/image143.jpeg"/><Relationship Id="rId1" Type="http://schemas.openxmlformats.org/officeDocument/2006/relationships/slideLayout" Target="../slideLayouts/slideLayout7.xml"/></Relationships>
</file>

<file path=ppt/slides/_rels/slide147.xml.rels><?xml version="1.0" encoding="UTF-8" standalone="yes"?>
<Relationships xmlns="http://schemas.openxmlformats.org/package/2006/relationships"><Relationship Id="rId2" Type="http://schemas.openxmlformats.org/officeDocument/2006/relationships/image" Target="../media/image144.jpeg"/><Relationship Id="rId1" Type="http://schemas.openxmlformats.org/officeDocument/2006/relationships/slideLayout" Target="../slideLayouts/slideLayout7.xml"/></Relationships>
</file>

<file path=ppt/slides/_rels/slide148.xml.rels><?xml version="1.0" encoding="UTF-8" standalone="yes"?>
<Relationships xmlns="http://schemas.openxmlformats.org/package/2006/relationships"><Relationship Id="rId2" Type="http://schemas.openxmlformats.org/officeDocument/2006/relationships/image" Target="../media/image145.jpeg"/><Relationship Id="rId1" Type="http://schemas.openxmlformats.org/officeDocument/2006/relationships/slideLayout" Target="../slideLayouts/slideLayout7.xml"/></Relationships>
</file>

<file path=ppt/slides/_rels/slide149.xml.rels><?xml version="1.0" encoding="UTF-8" standalone="yes"?>
<Relationships xmlns="http://schemas.openxmlformats.org/package/2006/relationships"><Relationship Id="rId2" Type="http://schemas.openxmlformats.org/officeDocument/2006/relationships/image" Target="../media/image146.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2.gif"/><Relationship Id="rId1" Type="http://schemas.openxmlformats.org/officeDocument/2006/relationships/slideLayout" Target="../slideLayouts/slideLayout7.xml"/></Relationships>
</file>

<file path=ppt/slides/_rels/slide150.xml.rels><?xml version="1.0" encoding="UTF-8" standalone="yes"?>
<Relationships xmlns="http://schemas.openxmlformats.org/package/2006/relationships"><Relationship Id="rId2" Type="http://schemas.openxmlformats.org/officeDocument/2006/relationships/image" Target="../media/image147.jpeg"/><Relationship Id="rId1" Type="http://schemas.openxmlformats.org/officeDocument/2006/relationships/slideLayout" Target="../slideLayouts/slideLayout7.xml"/></Relationships>
</file>

<file path=ppt/slides/_rels/slide151.xml.rels><?xml version="1.0" encoding="UTF-8" standalone="yes"?>
<Relationships xmlns="http://schemas.openxmlformats.org/package/2006/relationships"><Relationship Id="rId2" Type="http://schemas.openxmlformats.org/officeDocument/2006/relationships/image" Target="../media/image148.jpeg"/><Relationship Id="rId1" Type="http://schemas.openxmlformats.org/officeDocument/2006/relationships/slideLayout" Target="../slideLayouts/slideLayout7.xml"/></Relationships>
</file>

<file path=ppt/slides/_rels/slide152.xml.rels><?xml version="1.0" encoding="UTF-8" standalone="yes"?>
<Relationships xmlns="http://schemas.openxmlformats.org/package/2006/relationships"><Relationship Id="rId2" Type="http://schemas.openxmlformats.org/officeDocument/2006/relationships/image" Target="../media/image149.jpeg"/><Relationship Id="rId1" Type="http://schemas.openxmlformats.org/officeDocument/2006/relationships/slideLayout" Target="../slideLayouts/slideLayout7.xml"/></Relationships>
</file>

<file path=ppt/slides/_rels/slide153.xml.rels><?xml version="1.0" encoding="UTF-8" standalone="yes"?>
<Relationships xmlns="http://schemas.openxmlformats.org/package/2006/relationships"><Relationship Id="rId2" Type="http://schemas.openxmlformats.org/officeDocument/2006/relationships/image" Target="../media/image150.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4.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hyperlink" Target="http://drevo.pravbeseda.ru/index.php?idpic=165" TargetMode="External"/><Relationship Id="rId1" Type="http://schemas.openxmlformats.org/officeDocument/2006/relationships/slideLayout" Target="../slideLayouts/slideLayout7.xml"/><Relationship Id="rId4" Type="http://schemas.openxmlformats.org/officeDocument/2006/relationships/image" Target="http://drevo.pravbeseda.ru/resize.php?img=images/001/000165.jpg" TargetMode="External"/></Relationships>
</file>

<file path=ppt/slides/_rels/slide95.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7.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6250706"/>
          </a:xfrm>
        </p:spPr>
        <p:style>
          <a:lnRef idx="1">
            <a:schemeClr val="dk1"/>
          </a:lnRef>
          <a:fillRef idx="2">
            <a:schemeClr val="dk1"/>
          </a:fillRef>
          <a:effectRef idx="1">
            <a:schemeClr val="dk1"/>
          </a:effectRef>
          <a:fontRef idx="minor">
            <a:schemeClr val="dk1"/>
          </a:fontRef>
        </p:style>
        <p:txBody>
          <a:bodyPr>
            <a:normAutofit/>
          </a:bodyPr>
          <a:lstStyle/>
          <a:p>
            <a:r>
              <a:rPr lang="ru-RU" b="1" dirty="0" smtClean="0">
                <a:solidFill>
                  <a:srgbClr val="FF0000"/>
                </a:solidFill>
              </a:rPr>
              <a:t>Великая княгиня Елизавета Федоровна</a:t>
            </a:r>
            <a:br>
              <a:rPr lang="ru-RU" b="1" dirty="0" smtClean="0">
                <a:solidFill>
                  <a:srgbClr val="FF0000"/>
                </a:solidFill>
              </a:rPr>
            </a:br>
            <a:r>
              <a:rPr lang="ru-RU" b="1" dirty="0" smtClean="0">
                <a:solidFill>
                  <a:srgbClr val="FF0000"/>
                </a:solidFill>
              </a:rPr>
              <a:t>1864 – 1918</a:t>
            </a:r>
            <a:br>
              <a:rPr lang="ru-RU" b="1" dirty="0" smtClean="0">
                <a:solidFill>
                  <a:srgbClr val="FF0000"/>
                </a:solidFill>
              </a:rPr>
            </a:br>
            <a:r>
              <a:rPr lang="ru-RU" b="1" dirty="0" smtClean="0">
                <a:solidFill>
                  <a:srgbClr val="FF0000"/>
                </a:solidFill>
              </a:rPr>
              <a:t>( к 150-летию со дня</a:t>
            </a:r>
            <a:br>
              <a:rPr lang="ru-RU" b="1" dirty="0" smtClean="0">
                <a:solidFill>
                  <a:srgbClr val="FF0000"/>
                </a:solidFill>
              </a:rPr>
            </a:br>
            <a:r>
              <a:rPr lang="ru-RU" b="1" dirty="0" smtClean="0">
                <a:solidFill>
                  <a:srgbClr val="FF0000"/>
                </a:solidFill>
              </a:rPr>
              <a:t>рождения)</a:t>
            </a:r>
            <a:br>
              <a:rPr lang="ru-RU" b="1" dirty="0" smtClean="0">
                <a:solidFill>
                  <a:srgbClr val="FF0000"/>
                </a:solidFill>
              </a:rPr>
            </a:br>
            <a:r>
              <a:rPr lang="ru-RU" b="1" dirty="0" smtClean="0">
                <a:solidFill>
                  <a:srgbClr val="FF0000"/>
                </a:solidFill>
              </a:rPr>
              <a:t>«…Жизнь как « дорога, полная света…»</a:t>
            </a:r>
            <a:endParaRPr lang="ru-RU" b="1" dirty="0">
              <a:solidFill>
                <a:srgbClr val="FF0000"/>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D:\hello_html_694938d2.jpg"/>
          <p:cNvPicPr>
            <a:picLocks noChangeAspect="1" noChangeArrowheads="1"/>
          </p:cNvPicPr>
          <p:nvPr/>
        </p:nvPicPr>
        <p:blipFill>
          <a:blip r:embed="rId2" cstate="print"/>
          <a:srcRect/>
          <a:stretch>
            <a:fillRect/>
          </a:stretch>
        </p:blipFill>
        <p:spPr bwMode="auto">
          <a:xfrm>
            <a:off x="1622425" y="-665163"/>
            <a:ext cx="5715000" cy="8829676"/>
          </a:xfrm>
          <a:prstGeom prst="rect">
            <a:avLst/>
          </a:prstGeom>
          <a:noFill/>
        </p:spPr>
      </p:pic>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Содержимое 3" descr="Элла Елизавета Федоровна, 1883.jpg"/>
          <p:cNvPicPr>
            <a:picLocks noChangeAspect="1"/>
          </p:cNvPicPr>
          <p:nvPr/>
        </p:nvPicPr>
        <p:blipFill>
          <a:blip r:embed="rId2" cstate="print"/>
          <a:srcRect/>
          <a:stretch>
            <a:fillRect/>
          </a:stretch>
        </p:blipFill>
        <p:spPr bwMode="auto">
          <a:xfrm rot="-1285180">
            <a:off x="755650" y="1773238"/>
            <a:ext cx="3135313" cy="4391025"/>
          </a:xfrm>
          <a:prstGeom prst="rect">
            <a:avLst/>
          </a:prstGeom>
          <a:noFill/>
          <a:ln w="44450">
            <a:pattFill prst="wdDnDiag">
              <a:fgClr>
                <a:srgbClr val="660033"/>
              </a:fgClr>
              <a:bgClr>
                <a:srgbClr val="FF9900"/>
              </a:bgClr>
            </a:pattFill>
            <a:miter lim="800000"/>
            <a:headEnd/>
            <a:tailEnd/>
          </a:ln>
        </p:spPr>
      </p:pic>
      <p:sp>
        <p:nvSpPr>
          <p:cNvPr id="6" name="Заголовок 1"/>
          <p:cNvSpPr>
            <a:spLocks/>
          </p:cNvSpPr>
          <p:nvPr/>
        </p:nvSpPr>
        <p:spPr bwMode="auto">
          <a:xfrm>
            <a:off x="0" y="333375"/>
            <a:ext cx="9144000" cy="1500188"/>
          </a:xfrm>
          <a:prstGeom prst="rect">
            <a:avLst/>
          </a:prstGeom>
          <a:ln>
            <a:headEnd/>
            <a:tailEnd/>
          </a:ln>
        </p:spPr>
        <p:style>
          <a:lnRef idx="1">
            <a:schemeClr val="accent2"/>
          </a:lnRef>
          <a:fillRef idx="2">
            <a:schemeClr val="accent2"/>
          </a:fillRef>
          <a:effectRef idx="1">
            <a:schemeClr val="accent2"/>
          </a:effectRef>
          <a:fontRef idx="minor">
            <a:schemeClr val="dk1"/>
          </a:fontRef>
        </p:style>
        <p:txBody>
          <a:bodyPr anchor="ctr"/>
          <a:lstStyle/>
          <a:p>
            <a:pPr algn="ctr">
              <a:defRPr/>
            </a:pPr>
            <a:r>
              <a:rPr lang="ru-RU" sz="3600" b="1" dirty="0">
                <a:solidFill>
                  <a:srgbClr val="CC6600"/>
                </a:solidFill>
                <a:effectLst>
                  <a:outerShdw blurRad="38100" dist="38100" dir="2700000" algn="tl">
                    <a:srgbClr val="000000"/>
                  </a:outerShdw>
                </a:effectLst>
                <a:latin typeface="Monotype Corsiva" pitchFamily="66" charset="0"/>
              </a:rPr>
              <a:t>Элла </a:t>
            </a:r>
            <a:br>
              <a:rPr lang="ru-RU" sz="3600" b="1" dirty="0">
                <a:solidFill>
                  <a:srgbClr val="CC6600"/>
                </a:solidFill>
                <a:effectLst>
                  <a:outerShdw blurRad="38100" dist="38100" dir="2700000" algn="tl">
                    <a:srgbClr val="000000"/>
                  </a:outerShdw>
                </a:effectLst>
                <a:latin typeface="Monotype Corsiva" pitchFamily="66" charset="0"/>
              </a:rPr>
            </a:br>
            <a:r>
              <a:rPr lang="ru-RU" sz="3600" b="1" dirty="0">
                <a:solidFill>
                  <a:srgbClr val="CC6600"/>
                </a:solidFill>
                <a:effectLst>
                  <a:outerShdw blurRad="38100" dist="38100" dir="2700000" algn="tl">
                    <a:srgbClr val="000000"/>
                  </a:outerShdw>
                </a:effectLst>
                <a:latin typeface="Monotype Corsiva" pitchFamily="66" charset="0"/>
              </a:rPr>
              <a:t>(Елизавета Федоровна)</a:t>
            </a:r>
            <a:br>
              <a:rPr lang="ru-RU" sz="3600" b="1" dirty="0">
                <a:solidFill>
                  <a:srgbClr val="CC6600"/>
                </a:solidFill>
                <a:effectLst>
                  <a:outerShdw blurRad="38100" dist="38100" dir="2700000" algn="tl">
                    <a:srgbClr val="000000"/>
                  </a:outerShdw>
                </a:effectLst>
                <a:latin typeface="Monotype Corsiva" pitchFamily="66" charset="0"/>
              </a:rPr>
            </a:br>
            <a:r>
              <a:rPr lang="ru-RU" sz="3600" b="1" dirty="0">
                <a:solidFill>
                  <a:srgbClr val="CC6600"/>
                </a:solidFill>
                <a:effectLst>
                  <a:outerShdw blurRad="38100" dist="38100" dir="2700000" algn="tl">
                    <a:srgbClr val="000000"/>
                  </a:outerShdw>
                </a:effectLst>
                <a:latin typeface="Monotype Corsiva" pitchFamily="66" charset="0"/>
              </a:rPr>
              <a:t>1883</a:t>
            </a:r>
          </a:p>
        </p:txBody>
      </p:sp>
      <p:pic>
        <p:nvPicPr>
          <p:cNvPr id="43012" name="Содержимое 3" descr="elsa.jpg"/>
          <p:cNvPicPr>
            <a:picLocks noChangeAspect="1"/>
          </p:cNvPicPr>
          <p:nvPr/>
        </p:nvPicPr>
        <p:blipFill>
          <a:blip r:embed="rId3" cstate="print"/>
          <a:srcRect/>
          <a:stretch>
            <a:fillRect/>
          </a:stretch>
        </p:blipFill>
        <p:spPr bwMode="auto">
          <a:xfrm rot="1557663">
            <a:off x="4932363" y="1773238"/>
            <a:ext cx="2921000" cy="4537075"/>
          </a:xfrm>
          <a:prstGeom prst="rect">
            <a:avLst/>
          </a:prstGeom>
          <a:noFill/>
          <a:ln w="44450">
            <a:pattFill prst="wdDnDiag">
              <a:fgClr>
                <a:srgbClr val="800000"/>
              </a:fgClr>
              <a:bgClr>
                <a:srgbClr val="FF9900"/>
              </a:bgClr>
            </a:pattFill>
            <a:miter lim="800000"/>
            <a:headEnd/>
            <a:tailEnd/>
          </a:ln>
        </p:spPr>
      </p:pic>
      <p:pic>
        <p:nvPicPr>
          <p:cNvPr id="43013" name="Содержимое 8" descr="elizaveta3xr-456_800x600.jpg"/>
          <p:cNvPicPr>
            <a:picLocks noChangeAspect="1"/>
          </p:cNvPicPr>
          <p:nvPr/>
        </p:nvPicPr>
        <p:blipFill>
          <a:blip r:embed="rId4" cstate="print"/>
          <a:srcRect/>
          <a:stretch>
            <a:fillRect/>
          </a:stretch>
        </p:blipFill>
        <p:spPr bwMode="auto">
          <a:xfrm rot="-1226705">
            <a:off x="752475" y="1697038"/>
            <a:ext cx="3168650" cy="4629150"/>
          </a:xfrm>
          <a:prstGeom prst="rect">
            <a:avLst/>
          </a:prstGeom>
          <a:noFill/>
          <a:ln w="44450">
            <a:pattFill prst="wdDnDiag">
              <a:fgClr>
                <a:srgbClr val="800000"/>
              </a:fgClr>
              <a:bgClr>
                <a:srgbClr val="FF9900"/>
              </a:bgClr>
            </a:pattFill>
            <a:miter lim="800000"/>
            <a:headEnd/>
            <a:tailEnd/>
          </a:ln>
        </p:spPr>
      </p:pic>
      <p:pic>
        <p:nvPicPr>
          <p:cNvPr id="43014" name="Picture 6" descr="4-1[1]"/>
          <p:cNvPicPr>
            <a:picLocks noChangeAspect="1" noChangeArrowheads="1"/>
          </p:cNvPicPr>
          <p:nvPr/>
        </p:nvPicPr>
        <p:blipFill>
          <a:blip r:embed="rId5" cstate="print"/>
          <a:srcRect/>
          <a:stretch>
            <a:fillRect/>
          </a:stretch>
        </p:blipFill>
        <p:spPr bwMode="auto">
          <a:xfrm rot="1541254">
            <a:off x="4932363" y="1773238"/>
            <a:ext cx="3062287" cy="4532312"/>
          </a:xfrm>
          <a:prstGeom prst="rect">
            <a:avLst/>
          </a:prstGeom>
          <a:noFill/>
          <a:ln w="44450">
            <a:pattFill prst="wdDnDiag">
              <a:fgClr>
                <a:srgbClr val="990000"/>
              </a:fgClr>
              <a:bgClr>
                <a:srgbClr val="FF9900"/>
              </a:bgClr>
            </a:patt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withEffect">
                                  <p:stCondLst>
                                    <p:cond delay="0"/>
                                  </p:stCondLst>
                                  <p:childTnLst>
                                    <p:set>
                                      <p:cBhvr>
                                        <p:cTn id="6" dur="1" fill="hold">
                                          <p:stCondLst>
                                            <p:cond delay="0"/>
                                          </p:stCondLst>
                                        </p:cTn>
                                        <p:tgtEl>
                                          <p:spTgt spid="43010"/>
                                        </p:tgtEl>
                                        <p:attrNameLst>
                                          <p:attrName>style.visibility</p:attrName>
                                        </p:attrNameLst>
                                      </p:cBhvr>
                                      <p:to>
                                        <p:strVal val="visible"/>
                                      </p:to>
                                    </p:set>
                                    <p:anim calcmode="lin" valueType="num">
                                      <p:cBhvr>
                                        <p:cTn id="7" dur="2000" fill="hold"/>
                                        <p:tgtEl>
                                          <p:spTgt spid="43010"/>
                                        </p:tgtEl>
                                        <p:attrNameLst>
                                          <p:attrName>ppt_w</p:attrName>
                                        </p:attrNameLst>
                                      </p:cBhvr>
                                      <p:tavLst>
                                        <p:tav tm="0">
                                          <p:val>
                                            <p:fltVal val="0"/>
                                          </p:val>
                                        </p:tav>
                                        <p:tav tm="100000">
                                          <p:val>
                                            <p:strVal val="#ppt_w"/>
                                          </p:val>
                                        </p:tav>
                                      </p:tavLst>
                                    </p:anim>
                                    <p:anim calcmode="lin" valueType="num">
                                      <p:cBhvr>
                                        <p:cTn id="8" dur="2000" fill="hold"/>
                                        <p:tgtEl>
                                          <p:spTgt spid="43010"/>
                                        </p:tgtEl>
                                        <p:attrNameLst>
                                          <p:attrName>ppt_h</p:attrName>
                                        </p:attrNameLst>
                                      </p:cBhvr>
                                      <p:tavLst>
                                        <p:tav tm="0">
                                          <p:val>
                                            <p:fltVal val="0"/>
                                          </p:val>
                                        </p:tav>
                                        <p:tav tm="100000">
                                          <p:val>
                                            <p:strVal val="#ppt_h"/>
                                          </p:val>
                                        </p:tav>
                                      </p:tavLst>
                                    </p:anim>
                                    <p:animEffect transition="in" filter="fade">
                                      <p:cBhvr>
                                        <p:cTn id="9" dur="2000"/>
                                        <p:tgtEl>
                                          <p:spTgt spid="43010"/>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1000" fill="hold"/>
                                        <p:tgtEl>
                                          <p:spTgt spid="6"/>
                                        </p:tgtEl>
                                        <p:attrNameLst>
                                          <p:attrName>ppt_w</p:attrName>
                                        </p:attrNameLst>
                                      </p:cBhvr>
                                      <p:tavLst>
                                        <p:tav tm="0">
                                          <p:val>
                                            <p:fltVal val="0"/>
                                          </p:val>
                                        </p:tav>
                                        <p:tav tm="100000">
                                          <p:val>
                                            <p:strVal val="#ppt_w"/>
                                          </p:val>
                                        </p:tav>
                                      </p:tavLst>
                                    </p:anim>
                                    <p:anim calcmode="lin" valueType="num">
                                      <p:cBhvr>
                                        <p:cTn id="13" dur="1000" fill="hold"/>
                                        <p:tgtEl>
                                          <p:spTgt spid="6"/>
                                        </p:tgtEl>
                                        <p:attrNameLst>
                                          <p:attrName>ppt_h</p:attrName>
                                        </p:attrNameLst>
                                      </p:cBhvr>
                                      <p:tavLst>
                                        <p:tav tm="0">
                                          <p:val>
                                            <p:fltVal val="0"/>
                                          </p:val>
                                        </p:tav>
                                        <p:tav tm="100000">
                                          <p:val>
                                            <p:strVal val="#ppt_h"/>
                                          </p:val>
                                        </p:tav>
                                      </p:tavLst>
                                    </p:anim>
                                    <p:animEffect transition="in" filter="fade">
                                      <p:cBhvr>
                                        <p:cTn id="14" dur="1000"/>
                                        <p:tgtEl>
                                          <p:spTgt spid="6"/>
                                        </p:tgtEl>
                                      </p:cBhvr>
                                    </p:animEffect>
                                  </p:childTnLst>
                                </p:cTn>
                              </p:par>
                            </p:childTnLst>
                          </p:cTn>
                        </p:par>
                        <p:par>
                          <p:cTn id="15" fill="hold">
                            <p:stCondLst>
                              <p:cond delay="2000"/>
                            </p:stCondLst>
                            <p:childTnLst>
                              <p:par>
                                <p:cTn id="16" presetID="53" presetClass="entr" presetSubtype="0" fill="hold" nodeType="afterEffect">
                                  <p:stCondLst>
                                    <p:cond delay="0"/>
                                  </p:stCondLst>
                                  <p:childTnLst>
                                    <p:set>
                                      <p:cBhvr>
                                        <p:cTn id="17" dur="1" fill="hold">
                                          <p:stCondLst>
                                            <p:cond delay="0"/>
                                          </p:stCondLst>
                                        </p:cTn>
                                        <p:tgtEl>
                                          <p:spTgt spid="43012"/>
                                        </p:tgtEl>
                                        <p:attrNameLst>
                                          <p:attrName>style.visibility</p:attrName>
                                        </p:attrNameLst>
                                      </p:cBhvr>
                                      <p:to>
                                        <p:strVal val="visible"/>
                                      </p:to>
                                    </p:set>
                                    <p:anim calcmode="lin" valueType="num">
                                      <p:cBhvr>
                                        <p:cTn id="18" dur="2000" fill="hold"/>
                                        <p:tgtEl>
                                          <p:spTgt spid="43012"/>
                                        </p:tgtEl>
                                        <p:attrNameLst>
                                          <p:attrName>ppt_w</p:attrName>
                                        </p:attrNameLst>
                                      </p:cBhvr>
                                      <p:tavLst>
                                        <p:tav tm="0">
                                          <p:val>
                                            <p:fltVal val="0"/>
                                          </p:val>
                                        </p:tav>
                                        <p:tav tm="100000">
                                          <p:val>
                                            <p:strVal val="#ppt_w"/>
                                          </p:val>
                                        </p:tav>
                                      </p:tavLst>
                                    </p:anim>
                                    <p:anim calcmode="lin" valueType="num">
                                      <p:cBhvr>
                                        <p:cTn id="19" dur="2000" fill="hold"/>
                                        <p:tgtEl>
                                          <p:spTgt spid="43012"/>
                                        </p:tgtEl>
                                        <p:attrNameLst>
                                          <p:attrName>ppt_h</p:attrName>
                                        </p:attrNameLst>
                                      </p:cBhvr>
                                      <p:tavLst>
                                        <p:tav tm="0">
                                          <p:val>
                                            <p:fltVal val="0"/>
                                          </p:val>
                                        </p:tav>
                                        <p:tav tm="100000">
                                          <p:val>
                                            <p:strVal val="#ppt_h"/>
                                          </p:val>
                                        </p:tav>
                                      </p:tavLst>
                                    </p:anim>
                                    <p:animEffect transition="in" filter="fade">
                                      <p:cBhvr>
                                        <p:cTn id="20" dur="2000"/>
                                        <p:tgtEl>
                                          <p:spTgt spid="43012"/>
                                        </p:tgtEl>
                                      </p:cBhvr>
                                    </p:animEffect>
                                  </p:childTnLst>
                                </p:cTn>
                              </p:par>
                            </p:childTnLst>
                          </p:cTn>
                        </p:par>
                        <p:par>
                          <p:cTn id="21" fill="hold">
                            <p:stCondLst>
                              <p:cond delay="4000"/>
                            </p:stCondLst>
                            <p:childTnLst>
                              <p:par>
                                <p:cTn id="22" presetID="53" presetClass="entr" presetSubtype="0" fill="hold" nodeType="afterEffect">
                                  <p:stCondLst>
                                    <p:cond delay="0"/>
                                  </p:stCondLst>
                                  <p:childTnLst>
                                    <p:set>
                                      <p:cBhvr>
                                        <p:cTn id="23" dur="1" fill="hold">
                                          <p:stCondLst>
                                            <p:cond delay="0"/>
                                          </p:stCondLst>
                                        </p:cTn>
                                        <p:tgtEl>
                                          <p:spTgt spid="43013"/>
                                        </p:tgtEl>
                                        <p:attrNameLst>
                                          <p:attrName>style.visibility</p:attrName>
                                        </p:attrNameLst>
                                      </p:cBhvr>
                                      <p:to>
                                        <p:strVal val="visible"/>
                                      </p:to>
                                    </p:set>
                                    <p:anim calcmode="lin" valueType="num">
                                      <p:cBhvr>
                                        <p:cTn id="24" dur="3000" fill="hold"/>
                                        <p:tgtEl>
                                          <p:spTgt spid="43013"/>
                                        </p:tgtEl>
                                        <p:attrNameLst>
                                          <p:attrName>ppt_w</p:attrName>
                                        </p:attrNameLst>
                                      </p:cBhvr>
                                      <p:tavLst>
                                        <p:tav tm="0">
                                          <p:val>
                                            <p:fltVal val="0"/>
                                          </p:val>
                                        </p:tav>
                                        <p:tav tm="100000">
                                          <p:val>
                                            <p:strVal val="#ppt_w"/>
                                          </p:val>
                                        </p:tav>
                                      </p:tavLst>
                                    </p:anim>
                                    <p:anim calcmode="lin" valueType="num">
                                      <p:cBhvr>
                                        <p:cTn id="25" dur="3000" fill="hold"/>
                                        <p:tgtEl>
                                          <p:spTgt spid="43013"/>
                                        </p:tgtEl>
                                        <p:attrNameLst>
                                          <p:attrName>ppt_h</p:attrName>
                                        </p:attrNameLst>
                                      </p:cBhvr>
                                      <p:tavLst>
                                        <p:tav tm="0">
                                          <p:val>
                                            <p:fltVal val="0"/>
                                          </p:val>
                                        </p:tav>
                                        <p:tav tm="100000">
                                          <p:val>
                                            <p:strVal val="#ppt_h"/>
                                          </p:val>
                                        </p:tav>
                                      </p:tavLst>
                                    </p:anim>
                                    <p:animEffect transition="in" filter="fade">
                                      <p:cBhvr>
                                        <p:cTn id="26" dur="3000"/>
                                        <p:tgtEl>
                                          <p:spTgt spid="43013"/>
                                        </p:tgtEl>
                                      </p:cBhvr>
                                    </p:animEffect>
                                  </p:childTnLst>
                                </p:cTn>
                              </p:par>
                            </p:childTnLst>
                          </p:cTn>
                        </p:par>
                        <p:par>
                          <p:cTn id="27" fill="hold">
                            <p:stCondLst>
                              <p:cond delay="7000"/>
                            </p:stCondLst>
                            <p:childTnLst>
                              <p:par>
                                <p:cTn id="28" presetID="53" presetClass="entr" presetSubtype="0" fill="hold" nodeType="afterEffect">
                                  <p:stCondLst>
                                    <p:cond delay="0"/>
                                  </p:stCondLst>
                                  <p:childTnLst>
                                    <p:set>
                                      <p:cBhvr>
                                        <p:cTn id="29" dur="1" fill="hold">
                                          <p:stCondLst>
                                            <p:cond delay="0"/>
                                          </p:stCondLst>
                                        </p:cTn>
                                        <p:tgtEl>
                                          <p:spTgt spid="43014"/>
                                        </p:tgtEl>
                                        <p:attrNameLst>
                                          <p:attrName>style.visibility</p:attrName>
                                        </p:attrNameLst>
                                      </p:cBhvr>
                                      <p:to>
                                        <p:strVal val="visible"/>
                                      </p:to>
                                    </p:set>
                                    <p:anim calcmode="lin" valueType="num">
                                      <p:cBhvr>
                                        <p:cTn id="30" dur="2000" fill="hold"/>
                                        <p:tgtEl>
                                          <p:spTgt spid="43014"/>
                                        </p:tgtEl>
                                        <p:attrNameLst>
                                          <p:attrName>ppt_w</p:attrName>
                                        </p:attrNameLst>
                                      </p:cBhvr>
                                      <p:tavLst>
                                        <p:tav tm="0">
                                          <p:val>
                                            <p:fltVal val="0"/>
                                          </p:val>
                                        </p:tav>
                                        <p:tav tm="100000">
                                          <p:val>
                                            <p:strVal val="#ppt_w"/>
                                          </p:val>
                                        </p:tav>
                                      </p:tavLst>
                                    </p:anim>
                                    <p:anim calcmode="lin" valueType="num">
                                      <p:cBhvr>
                                        <p:cTn id="31" dur="2000" fill="hold"/>
                                        <p:tgtEl>
                                          <p:spTgt spid="43014"/>
                                        </p:tgtEl>
                                        <p:attrNameLst>
                                          <p:attrName>ppt_h</p:attrName>
                                        </p:attrNameLst>
                                      </p:cBhvr>
                                      <p:tavLst>
                                        <p:tav tm="0">
                                          <p:val>
                                            <p:fltVal val="0"/>
                                          </p:val>
                                        </p:tav>
                                        <p:tav tm="100000">
                                          <p:val>
                                            <p:strVal val="#ppt_h"/>
                                          </p:val>
                                        </p:tav>
                                      </p:tavLst>
                                    </p:anim>
                                    <p:animEffect transition="in" filter="fade">
                                      <p:cBhvr>
                                        <p:cTn id="32" dur="2000"/>
                                        <p:tgtEl>
                                          <p:spTgt spid="430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42" name="Rectangle 26"/>
          <p:cNvSpPr>
            <a:spLocks noChangeArrowheads="1"/>
          </p:cNvSpPr>
          <p:nvPr/>
        </p:nvSpPr>
        <p:spPr bwMode="auto">
          <a:xfrm>
            <a:off x="611188" y="4365553"/>
            <a:ext cx="4176712" cy="1569660"/>
          </a:xfrm>
          <a:prstGeom prst="rect">
            <a:avLst/>
          </a:prstGeom>
          <a:ln>
            <a:headEnd/>
            <a:tailEnd/>
          </a:ln>
        </p:spPr>
        <p:style>
          <a:lnRef idx="1">
            <a:schemeClr val="accent2"/>
          </a:lnRef>
          <a:fillRef idx="2">
            <a:schemeClr val="accent2"/>
          </a:fillRef>
          <a:effectRef idx="1">
            <a:schemeClr val="accent2"/>
          </a:effectRef>
          <a:fontRef idx="minor">
            <a:schemeClr val="dk1"/>
          </a:fontRef>
        </p:style>
        <p:txBody>
          <a:bodyPr wrap="square" anchor="ctr">
            <a:spAutoFit/>
          </a:bodyPr>
          <a:lstStyle/>
          <a:p>
            <a:r>
              <a:rPr lang="ru-RU" sz="3200" dirty="0">
                <a:solidFill>
                  <a:srgbClr val="800000"/>
                </a:solidFill>
                <a:latin typeface="Monotype Corsiva" pitchFamily="66" charset="0"/>
              </a:rPr>
              <a:t>Свой первый рисунок—</a:t>
            </a:r>
          </a:p>
          <a:p>
            <a:r>
              <a:rPr lang="ru-RU" sz="3200" dirty="0">
                <a:solidFill>
                  <a:srgbClr val="800000"/>
                </a:solidFill>
                <a:latin typeface="Monotype Corsiva" pitchFamily="66" charset="0"/>
              </a:rPr>
              <a:t>фиалки в вазе—</a:t>
            </a:r>
          </a:p>
          <a:p>
            <a:r>
              <a:rPr lang="ru-RU" sz="3200" dirty="0">
                <a:solidFill>
                  <a:srgbClr val="800000"/>
                </a:solidFill>
                <a:latin typeface="Monotype Corsiva" pitchFamily="66" charset="0"/>
              </a:rPr>
              <a:t>она подарила матери </a:t>
            </a:r>
          </a:p>
        </p:txBody>
      </p:sp>
      <p:pic>
        <p:nvPicPr>
          <p:cNvPr id="9222" name="Picture 6"/>
          <p:cNvPicPr>
            <a:picLocks noChangeAspect="1" noChangeArrowheads="1"/>
          </p:cNvPicPr>
          <p:nvPr/>
        </p:nvPicPr>
        <p:blipFill>
          <a:blip r:embed="rId2" cstate="print"/>
          <a:srcRect/>
          <a:stretch>
            <a:fillRect/>
          </a:stretch>
        </p:blipFill>
        <p:spPr bwMode="auto">
          <a:xfrm>
            <a:off x="4929188" y="428625"/>
            <a:ext cx="3825875" cy="5561013"/>
          </a:xfrm>
          <a:prstGeom prst="rect">
            <a:avLst/>
          </a:prstGeom>
          <a:noFill/>
          <a:ln w="44450">
            <a:solidFill>
              <a:srgbClr val="993300"/>
            </a:solidFill>
            <a:prstDash val="sysDot"/>
            <a:miter lim="800000"/>
            <a:headEnd/>
            <a:tailEnd/>
          </a:ln>
        </p:spPr>
      </p:pic>
      <p:pic>
        <p:nvPicPr>
          <p:cNvPr id="9223" name="Picture 7"/>
          <p:cNvPicPr>
            <a:picLocks noChangeAspect="1" noChangeArrowheads="1"/>
          </p:cNvPicPr>
          <p:nvPr/>
        </p:nvPicPr>
        <p:blipFill>
          <a:blip r:embed="rId3" cstate="print"/>
          <a:srcRect/>
          <a:stretch>
            <a:fillRect/>
          </a:stretch>
        </p:blipFill>
        <p:spPr bwMode="auto">
          <a:xfrm>
            <a:off x="214313" y="500063"/>
            <a:ext cx="4346575" cy="3000375"/>
          </a:xfrm>
          <a:prstGeom prst="rect">
            <a:avLst/>
          </a:prstGeom>
          <a:noFill/>
          <a:ln w="41275">
            <a:solidFill>
              <a:schemeClr val="tx1"/>
            </a:solidFill>
            <a:prstDash val="sysDot"/>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withEffect">
                                  <p:stCondLst>
                                    <p:cond delay="0"/>
                                  </p:stCondLst>
                                  <p:childTnLst>
                                    <p:set>
                                      <p:cBhvr>
                                        <p:cTn id="6" dur="1" fill="hold">
                                          <p:stCondLst>
                                            <p:cond delay="0"/>
                                          </p:stCondLst>
                                        </p:cTn>
                                        <p:tgtEl>
                                          <p:spTgt spid="9222"/>
                                        </p:tgtEl>
                                        <p:attrNameLst>
                                          <p:attrName>style.visibility</p:attrName>
                                        </p:attrNameLst>
                                      </p:cBhvr>
                                      <p:to>
                                        <p:strVal val="visible"/>
                                      </p:to>
                                    </p:set>
                                    <p:anim calcmode="lin" valueType="num">
                                      <p:cBhvr>
                                        <p:cTn id="7" dur="3000" fill="hold"/>
                                        <p:tgtEl>
                                          <p:spTgt spid="9222"/>
                                        </p:tgtEl>
                                        <p:attrNameLst>
                                          <p:attrName>ppt_w</p:attrName>
                                        </p:attrNameLst>
                                      </p:cBhvr>
                                      <p:tavLst>
                                        <p:tav tm="0">
                                          <p:val>
                                            <p:fltVal val="0"/>
                                          </p:val>
                                        </p:tav>
                                        <p:tav tm="100000">
                                          <p:val>
                                            <p:strVal val="#ppt_w"/>
                                          </p:val>
                                        </p:tav>
                                      </p:tavLst>
                                    </p:anim>
                                    <p:anim calcmode="lin" valueType="num">
                                      <p:cBhvr>
                                        <p:cTn id="8" dur="3000" fill="hold"/>
                                        <p:tgtEl>
                                          <p:spTgt spid="9222"/>
                                        </p:tgtEl>
                                        <p:attrNameLst>
                                          <p:attrName>ppt_h</p:attrName>
                                        </p:attrNameLst>
                                      </p:cBhvr>
                                      <p:tavLst>
                                        <p:tav tm="0">
                                          <p:val>
                                            <p:fltVal val="0"/>
                                          </p:val>
                                        </p:tav>
                                        <p:tav tm="100000">
                                          <p:val>
                                            <p:strVal val="#ppt_h"/>
                                          </p:val>
                                        </p:tav>
                                      </p:tavLst>
                                    </p:anim>
                                    <p:animEffect transition="in" filter="fade">
                                      <p:cBhvr>
                                        <p:cTn id="9" dur="3000"/>
                                        <p:tgtEl>
                                          <p:spTgt spid="9222"/>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9242"/>
                                        </p:tgtEl>
                                        <p:attrNameLst>
                                          <p:attrName>style.visibility</p:attrName>
                                        </p:attrNameLst>
                                      </p:cBhvr>
                                      <p:to>
                                        <p:strVal val="visible"/>
                                      </p:to>
                                    </p:set>
                                    <p:anim calcmode="lin" valueType="num">
                                      <p:cBhvr>
                                        <p:cTn id="12" dur="2000" fill="hold"/>
                                        <p:tgtEl>
                                          <p:spTgt spid="9242"/>
                                        </p:tgtEl>
                                        <p:attrNameLst>
                                          <p:attrName>ppt_w</p:attrName>
                                        </p:attrNameLst>
                                      </p:cBhvr>
                                      <p:tavLst>
                                        <p:tav tm="0">
                                          <p:val>
                                            <p:fltVal val="0"/>
                                          </p:val>
                                        </p:tav>
                                        <p:tav tm="100000">
                                          <p:val>
                                            <p:strVal val="#ppt_w"/>
                                          </p:val>
                                        </p:tav>
                                      </p:tavLst>
                                    </p:anim>
                                    <p:anim calcmode="lin" valueType="num">
                                      <p:cBhvr>
                                        <p:cTn id="13" dur="2000" fill="hold"/>
                                        <p:tgtEl>
                                          <p:spTgt spid="9242"/>
                                        </p:tgtEl>
                                        <p:attrNameLst>
                                          <p:attrName>ppt_h</p:attrName>
                                        </p:attrNameLst>
                                      </p:cBhvr>
                                      <p:tavLst>
                                        <p:tav tm="0">
                                          <p:val>
                                            <p:fltVal val="0"/>
                                          </p:val>
                                        </p:tav>
                                        <p:tav tm="100000">
                                          <p:val>
                                            <p:strVal val="#ppt_h"/>
                                          </p:val>
                                        </p:tav>
                                      </p:tavLst>
                                    </p:anim>
                                    <p:animEffect transition="in" filter="fade">
                                      <p:cBhvr>
                                        <p:cTn id="14" dur="2000"/>
                                        <p:tgtEl>
                                          <p:spTgt spid="9242"/>
                                        </p:tgtEl>
                                      </p:cBhvr>
                                    </p:animEffect>
                                  </p:childTnLst>
                                </p:cTn>
                              </p:par>
                            </p:childTnLst>
                          </p:cTn>
                        </p:par>
                        <p:par>
                          <p:cTn id="15" fill="hold">
                            <p:stCondLst>
                              <p:cond delay="3000"/>
                            </p:stCondLst>
                            <p:childTnLst>
                              <p:par>
                                <p:cTn id="16" presetID="53" presetClass="entr" presetSubtype="0" fill="hold" nodeType="afterEffect">
                                  <p:stCondLst>
                                    <p:cond delay="0"/>
                                  </p:stCondLst>
                                  <p:childTnLst>
                                    <p:set>
                                      <p:cBhvr>
                                        <p:cTn id="17" dur="1" fill="hold">
                                          <p:stCondLst>
                                            <p:cond delay="0"/>
                                          </p:stCondLst>
                                        </p:cTn>
                                        <p:tgtEl>
                                          <p:spTgt spid="9223"/>
                                        </p:tgtEl>
                                        <p:attrNameLst>
                                          <p:attrName>style.visibility</p:attrName>
                                        </p:attrNameLst>
                                      </p:cBhvr>
                                      <p:to>
                                        <p:strVal val="visible"/>
                                      </p:to>
                                    </p:set>
                                    <p:anim calcmode="lin" valueType="num">
                                      <p:cBhvr>
                                        <p:cTn id="18" dur="3000" fill="hold"/>
                                        <p:tgtEl>
                                          <p:spTgt spid="9223"/>
                                        </p:tgtEl>
                                        <p:attrNameLst>
                                          <p:attrName>ppt_w</p:attrName>
                                        </p:attrNameLst>
                                      </p:cBhvr>
                                      <p:tavLst>
                                        <p:tav tm="0">
                                          <p:val>
                                            <p:fltVal val="0"/>
                                          </p:val>
                                        </p:tav>
                                        <p:tav tm="100000">
                                          <p:val>
                                            <p:strVal val="#ppt_w"/>
                                          </p:val>
                                        </p:tav>
                                      </p:tavLst>
                                    </p:anim>
                                    <p:anim calcmode="lin" valueType="num">
                                      <p:cBhvr>
                                        <p:cTn id="19" dur="3000" fill="hold"/>
                                        <p:tgtEl>
                                          <p:spTgt spid="9223"/>
                                        </p:tgtEl>
                                        <p:attrNameLst>
                                          <p:attrName>ppt_h</p:attrName>
                                        </p:attrNameLst>
                                      </p:cBhvr>
                                      <p:tavLst>
                                        <p:tav tm="0">
                                          <p:val>
                                            <p:fltVal val="0"/>
                                          </p:val>
                                        </p:tav>
                                        <p:tav tm="100000">
                                          <p:val>
                                            <p:strVal val="#ppt_h"/>
                                          </p:val>
                                        </p:tav>
                                      </p:tavLst>
                                    </p:anim>
                                    <p:animEffect transition="in" filter="fade">
                                      <p:cBhvr>
                                        <p:cTn id="20" dur="3000"/>
                                        <p:tgtEl>
                                          <p:spTgt spid="92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42" grpId="0" animBg="1"/>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6"/>
          <p:cNvSpPr>
            <a:spLocks noChangeArrowheads="1"/>
          </p:cNvSpPr>
          <p:nvPr/>
        </p:nvSpPr>
        <p:spPr bwMode="auto">
          <a:xfrm>
            <a:off x="0" y="3716338"/>
            <a:ext cx="5220072" cy="2554545"/>
          </a:xfrm>
          <a:prstGeom prst="rect">
            <a:avLst/>
          </a:prstGeom>
          <a:ln>
            <a:headEnd/>
            <a:tailEnd/>
          </a:ln>
        </p:spPr>
        <p:style>
          <a:lnRef idx="1">
            <a:schemeClr val="accent2"/>
          </a:lnRef>
          <a:fillRef idx="2">
            <a:schemeClr val="accent2"/>
          </a:fillRef>
          <a:effectRef idx="1">
            <a:schemeClr val="accent2"/>
          </a:effectRef>
          <a:fontRef idx="minor">
            <a:schemeClr val="dk1"/>
          </a:fontRef>
        </p:style>
        <p:txBody>
          <a:bodyPr wrap="square">
            <a:spAutoFit/>
          </a:bodyPr>
          <a:lstStyle/>
          <a:p>
            <a:pPr algn="ctr"/>
            <a:r>
              <a:rPr lang="ru-RU" sz="4000" b="1" dirty="0">
                <a:solidFill>
                  <a:srgbClr val="800000"/>
                </a:solidFill>
                <a:latin typeface="Monotype Corsiva" pitchFamily="66" charset="0"/>
              </a:rPr>
              <a:t>Элла и ее сестры посещали </a:t>
            </a:r>
          </a:p>
          <a:p>
            <a:pPr algn="ctr"/>
            <a:r>
              <a:rPr lang="ru-RU" sz="4000" b="1" dirty="0">
                <a:solidFill>
                  <a:srgbClr val="800000"/>
                </a:solidFill>
                <a:latin typeface="Monotype Corsiva" pitchFamily="66" charset="0"/>
              </a:rPr>
              <a:t>церкви, больницы, </a:t>
            </a:r>
          </a:p>
          <a:p>
            <a:pPr algn="ctr"/>
            <a:r>
              <a:rPr lang="ru-RU" sz="4000" b="1" dirty="0">
                <a:solidFill>
                  <a:srgbClr val="800000"/>
                </a:solidFill>
                <a:latin typeface="Monotype Corsiva" pitchFamily="66" charset="0"/>
              </a:rPr>
              <a:t>госпитали</a:t>
            </a:r>
            <a:endParaRPr lang="ru-RU" dirty="0"/>
          </a:p>
        </p:txBody>
      </p:sp>
      <p:pic>
        <p:nvPicPr>
          <p:cNvPr id="10243" name="Picture 5"/>
          <p:cNvPicPr>
            <a:picLocks noChangeAspect="1" noChangeArrowheads="1"/>
          </p:cNvPicPr>
          <p:nvPr/>
        </p:nvPicPr>
        <p:blipFill>
          <a:blip r:embed="rId2" cstate="print"/>
          <a:srcRect/>
          <a:stretch>
            <a:fillRect/>
          </a:stretch>
        </p:blipFill>
        <p:spPr bwMode="auto">
          <a:xfrm>
            <a:off x="5286375" y="642938"/>
            <a:ext cx="3538538" cy="5657850"/>
          </a:xfrm>
          <a:prstGeom prst="rect">
            <a:avLst/>
          </a:prstGeom>
          <a:noFill/>
          <a:ln w="41275">
            <a:solidFill>
              <a:schemeClr val="tx1"/>
            </a:solidFill>
            <a:prstDash val="sysDot"/>
            <a:miter lim="800000"/>
            <a:headEnd/>
            <a:tailEnd/>
          </a:ln>
        </p:spPr>
      </p:pic>
      <p:pic>
        <p:nvPicPr>
          <p:cNvPr id="10244" name="Picture 6"/>
          <p:cNvPicPr>
            <a:picLocks noChangeAspect="1" noChangeArrowheads="1"/>
          </p:cNvPicPr>
          <p:nvPr/>
        </p:nvPicPr>
        <p:blipFill>
          <a:blip r:embed="rId3" cstate="print"/>
          <a:srcRect/>
          <a:stretch>
            <a:fillRect/>
          </a:stretch>
        </p:blipFill>
        <p:spPr bwMode="auto">
          <a:xfrm>
            <a:off x="285750" y="357188"/>
            <a:ext cx="4676775" cy="3032125"/>
          </a:xfrm>
          <a:prstGeom prst="rect">
            <a:avLst/>
          </a:prstGeom>
          <a:noFill/>
          <a:ln w="41275">
            <a:solidFill>
              <a:schemeClr val="tx1"/>
            </a:solidFill>
            <a:prstDash val="sysDot"/>
            <a:miter lim="800000"/>
            <a:headEnd/>
            <a:tailEnd/>
          </a:ln>
        </p:spPr>
      </p:pic>
    </p:spTree>
  </p:cSld>
  <p:clrMapOvr>
    <a:masterClrMapping/>
  </p:clrMapOvr>
  <p:transition/>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12"/>
          <p:cNvSpPr>
            <a:spLocks noChangeArrowheads="1"/>
          </p:cNvSpPr>
          <p:nvPr/>
        </p:nvSpPr>
        <p:spPr bwMode="auto">
          <a:xfrm>
            <a:off x="457200" y="1871663"/>
            <a:ext cx="9144000" cy="0"/>
          </a:xfrm>
          <a:prstGeom prst="rect">
            <a:avLst/>
          </a:prstGeom>
          <a:noFill/>
          <a:ln w="9525">
            <a:noFill/>
            <a:miter lim="800000"/>
            <a:headEnd/>
            <a:tailEnd/>
          </a:ln>
        </p:spPr>
        <p:txBody>
          <a:bodyPr wrap="none" anchor="ctr">
            <a:spAutoFit/>
          </a:bodyPr>
          <a:lstStyle/>
          <a:p>
            <a:endParaRPr lang="ru-RU"/>
          </a:p>
        </p:txBody>
      </p:sp>
      <p:sp>
        <p:nvSpPr>
          <p:cNvPr id="21517" name="Rectangle 13"/>
          <p:cNvSpPr>
            <a:spLocks noChangeArrowheads="1"/>
          </p:cNvSpPr>
          <p:nvPr/>
        </p:nvSpPr>
        <p:spPr bwMode="auto">
          <a:xfrm>
            <a:off x="395288" y="0"/>
            <a:ext cx="8388350" cy="823913"/>
          </a:xfrm>
          <a:prstGeom prst="rect">
            <a:avLst/>
          </a:prstGeom>
          <a:ln>
            <a:headEnd/>
            <a:tailEnd/>
          </a:ln>
        </p:spPr>
        <p:style>
          <a:lnRef idx="1">
            <a:schemeClr val="accent2"/>
          </a:lnRef>
          <a:fillRef idx="2">
            <a:schemeClr val="accent2"/>
          </a:fillRef>
          <a:effectRef idx="1">
            <a:schemeClr val="accent2"/>
          </a:effectRef>
          <a:fontRef idx="minor">
            <a:schemeClr val="dk1"/>
          </a:fontRef>
        </p:style>
        <p:txBody>
          <a:bodyPr anchor="ctr">
            <a:spAutoFit/>
          </a:bodyPr>
          <a:lstStyle/>
          <a:p>
            <a:pPr algn="ctr"/>
            <a:r>
              <a:rPr lang="ru-RU" sz="4800" b="1" dirty="0">
                <a:solidFill>
                  <a:srgbClr val="993300"/>
                </a:solidFill>
                <a:latin typeface="Monotype Corsiva" pitchFamily="66" charset="0"/>
              </a:rPr>
              <a:t>ВЕЛИКАЯ ЖЕНЩИНА ЛЮБВИ</a:t>
            </a:r>
            <a:r>
              <a:rPr lang="ru-RU" dirty="0">
                <a:solidFill>
                  <a:srgbClr val="993300"/>
                </a:solidFill>
              </a:rPr>
              <a:t> </a:t>
            </a:r>
          </a:p>
        </p:txBody>
      </p:sp>
      <p:pic>
        <p:nvPicPr>
          <p:cNvPr id="21519" name="Picture 15" descr="Великая княгиня Елизавета Федоровна и великий князь Сергей Александрович">
            <a:hlinkClick r:id="rId2"/>
          </p:cNvPr>
          <p:cNvPicPr>
            <a:picLocks noChangeAspect="1" noChangeArrowheads="1"/>
          </p:cNvPicPr>
          <p:nvPr/>
        </p:nvPicPr>
        <p:blipFill>
          <a:blip r:embed="rId3" r:link="rId4" cstate="print"/>
          <a:srcRect/>
          <a:stretch>
            <a:fillRect/>
          </a:stretch>
        </p:blipFill>
        <p:spPr bwMode="auto">
          <a:xfrm rot="-673714">
            <a:off x="468313" y="1412875"/>
            <a:ext cx="2628900" cy="3941763"/>
          </a:xfrm>
          <a:prstGeom prst="rect">
            <a:avLst/>
          </a:prstGeom>
          <a:noFill/>
          <a:ln w="44450">
            <a:pattFill prst="wdDnDiag">
              <a:fgClr>
                <a:srgbClr val="660033"/>
              </a:fgClr>
              <a:bgClr>
                <a:srgbClr val="FFCC00"/>
              </a:bgClr>
            </a:pattFill>
            <a:miter lim="800000"/>
            <a:headEnd/>
            <a:tailEnd/>
          </a:ln>
        </p:spPr>
      </p:pic>
      <p:sp>
        <p:nvSpPr>
          <p:cNvPr id="21520" name="Rectangle 16"/>
          <p:cNvSpPr>
            <a:spLocks noChangeArrowheads="1"/>
          </p:cNvSpPr>
          <p:nvPr/>
        </p:nvSpPr>
        <p:spPr bwMode="auto">
          <a:xfrm>
            <a:off x="1187450" y="5516563"/>
            <a:ext cx="6369050" cy="1066800"/>
          </a:xfrm>
          <a:prstGeom prst="rect">
            <a:avLst/>
          </a:prstGeom>
          <a:ln>
            <a:headEnd/>
            <a:tailEnd/>
          </a:ln>
        </p:spPr>
        <p:style>
          <a:lnRef idx="1">
            <a:schemeClr val="accent2"/>
          </a:lnRef>
          <a:fillRef idx="2">
            <a:schemeClr val="accent2"/>
          </a:fillRef>
          <a:effectRef idx="1">
            <a:schemeClr val="accent2"/>
          </a:effectRef>
          <a:fontRef idx="minor">
            <a:schemeClr val="dk1"/>
          </a:fontRef>
        </p:style>
        <p:txBody>
          <a:bodyPr wrap="none" anchor="ctr">
            <a:spAutoFit/>
          </a:bodyPr>
          <a:lstStyle/>
          <a:p>
            <a:r>
              <a:rPr lang="ru-RU" sz="3200" b="1" i="1" dirty="0">
                <a:solidFill>
                  <a:srgbClr val="993300"/>
                </a:solidFill>
                <a:latin typeface="Monotype Corsiva" pitchFamily="66" charset="0"/>
              </a:rPr>
              <a:t>Великая княгиня Елизавета Федоровна </a:t>
            </a:r>
          </a:p>
          <a:p>
            <a:r>
              <a:rPr lang="ru-RU" sz="3200" b="1" dirty="0">
                <a:solidFill>
                  <a:srgbClr val="993300"/>
                </a:solidFill>
                <a:latin typeface="Monotype Corsiva" pitchFamily="66" charset="0"/>
              </a:rPr>
              <a:t>и великий князь Сергей Александрович</a:t>
            </a:r>
            <a:r>
              <a:rPr lang="ru-RU" dirty="0"/>
              <a:t> </a:t>
            </a:r>
          </a:p>
        </p:txBody>
      </p:sp>
      <p:pic>
        <p:nvPicPr>
          <p:cNvPr id="21522" name="Picture 18" descr="Великая княгиня Елизавета Фёдоровна и великий князь Сергей Александрович">
            <a:hlinkClick r:id="rId5"/>
          </p:cNvPr>
          <p:cNvPicPr>
            <a:picLocks noChangeAspect="1" noChangeArrowheads="1"/>
          </p:cNvPicPr>
          <p:nvPr/>
        </p:nvPicPr>
        <p:blipFill>
          <a:blip r:embed="rId6" r:link="rId7" cstate="print"/>
          <a:srcRect/>
          <a:stretch>
            <a:fillRect/>
          </a:stretch>
        </p:blipFill>
        <p:spPr bwMode="auto">
          <a:xfrm rot="957149">
            <a:off x="5219700" y="1628775"/>
            <a:ext cx="3425825" cy="3808413"/>
          </a:xfrm>
          <a:prstGeom prst="rect">
            <a:avLst/>
          </a:prstGeom>
          <a:noFill/>
          <a:ln w="44450">
            <a:pattFill prst="wdDnDiag">
              <a:fgClr>
                <a:srgbClr val="800000"/>
              </a:fgClr>
              <a:bgClr>
                <a:srgbClr val="FF9933"/>
              </a:bgClr>
            </a:pattFill>
            <a:miter lim="800000"/>
            <a:headEnd/>
            <a:tailEnd/>
          </a:ln>
        </p:spPr>
      </p:pic>
      <p:pic>
        <p:nvPicPr>
          <p:cNvPr id="21525" name="Содержимое 3" descr="18855ep.jpg"/>
          <p:cNvPicPr>
            <a:picLocks noChangeAspect="1"/>
          </p:cNvPicPr>
          <p:nvPr/>
        </p:nvPicPr>
        <p:blipFill>
          <a:blip r:embed="rId8" cstate="print"/>
          <a:srcRect/>
          <a:stretch>
            <a:fillRect/>
          </a:stretch>
        </p:blipFill>
        <p:spPr bwMode="auto">
          <a:xfrm>
            <a:off x="3203575" y="908050"/>
            <a:ext cx="1943100" cy="2519363"/>
          </a:xfrm>
          <a:prstGeom prst="rect">
            <a:avLst/>
          </a:prstGeom>
          <a:noFill/>
          <a:ln w="44450">
            <a:pattFill prst="wdDnDiag">
              <a:fgClr>
                <a:srgbClr val="800000"/>
              </a:fgClr>
              <a:bgClr>
                <a:srgbClr val="FF9933"/>
              </a:bgClr>
            </a:patt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21517"/>
                                        </p:tgtEl>
                                        <p:attrNameLst>
                                          <p:attrName>style.visibility</p:attrName>
                                        </p:attrNameLst>
                                      </p:cBhvr>
                                      <p:to>
                                        <p:strVal val="visible"/>
                                      </p:to>
                                    </p:set>
                                    <p:anim calcmode="lin" valueType="num">
                                      <p:cBhvr>
                                        <p:cTn id="7" dur="2000" fill="hold"/>
                                        <p:tgtEl>
                                          <p:spTgt spid="21517"/>
                                        </p:tgtEl>
                                        <p:attrNameLst>
                                          <p:attrName>ppt_w</p:attrName>
                                        </p:attrNameLst>
                                      </p:cBhvr>
                                      <p:tavLst>
                                        <p:tav tm="0">
                                          <p:val>
                                            <p:fltVal val="0"/>
                                          </p:val>
                                        </p:tav>
                                        <p:tav tm="100000">
                                          <p:val>
                                            <p:strVal val="#ppt_w"/>
                                          </p:val>
                                        </p:tav>
                                      </p:tavLst>
                                    </p:anim>
                                    <p:anim calcmode="lin" valueType="num">
                                      <p:cBhvr>
                                        <p:cTn id="8" dur="2000" fill="hold"/>
                                        <p:tgtEl>
                                          <p:spTgt spid="21517"/>
                                        </p:tgtEl>
                                        <p:attrNameLst>
                                          <p:attrName>ppt_h</p:attrName>
                                        </p:attrNameLst>
                                      </p:cBhvr>
                                      <p:tavLst>
                                        <p:tav tm="0">
                                          <p:val>
                                            <p:fltVal val="0"/>
                                          </p:val>
                                        </p:tav>
                                        <p:tav tm="100000">
                                          <p:val>
                                            <p:strVal val="#ppt_h"/>
                                          </p:val>
                                        </p:tav>
                                      </p:tavLst>
                                    </p:anim>
                                    <p:animEffect transition="in" filter="fade">
                                      <p:cBhvr>
                                        <p:cTn id="9" dur="2000"/>
                                        <p:tgtEl>
                                          <p:spTgt spid="21517"/>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21520"/>
                                        </p:tgtEl>
                                        <p:attrNameLst>
                                          <p:attrName>style.visibility</p:attrName>
                                        </p:attrNameLst>
                                      </p:cBhvr>
                                      <p:to>
                                        <p:strVal val="visible"/>
                                      </p:to>
                                    </p:set>
                                    <p:anim calcmode="lin" valueType="num">
                                      <p:cBhvr>
                                        <p:cTn id="12" dur="2000" fill="hold"/>
                                        <p:tgtEl>
                                          <p:spTgt spid="21520"/>
                                        </p:tgtEl>
                                        <p:attrNameLst>
                                          <p:attrName>ppt_w</p:attrName>
                                        </p:attrNameLst>
                                      </p:cBhvr>
                                      <p:tavLst>
                                        <p:tav tm="0">
                                          <p:val>
                                            <p:fltVal val="0"/>
                                          </p:val>
                                        </p:tav>
                                        <p:tav tm="100000">
                                          <p:val>
                                            <p:strVal val="#ppt_w"/>
                                          </p:val>
                                        </p:tav>
                                      </p:tavLst>
                                    </p:anim>
                                    <p:anim calcmode="lin" valueType="num">
                                      <p:cBhvr>
                                        <p:cTn id="13" dur="2000" fill="hold"/>
                                        <p:tgtEl>
                                          <p:spTgt spid="21520"/>
                                        </p:tgtEl>
                                        <p:attrNameLst>
                                          <p:attrName>ppt_h</p:attrName>
                                        </p:attrNameLst>
                                      </p:cBhvr>
                                      <p:tavLst>
                                        <p:tav tm="0">
                                          <p:val>
                                            <p:fltVal val="0"/>
                                          </p:val>
                                        </p:tav>
                                        <p:tav tm="100000">
                                          <p:val>
                                            <p:strVal val="#ppt_h"/>
                                          </p:val>
                                        </p:tav>
                                      </p:tavLst>
                                    </p:anim>
                                    <p:animEffect transition="in" filter="fade">
                                      <p:cBhvr>
                                        <p:cTn id="14" dur="2000"/>
                                        <p:tgtEl>
                                          <p:spTgt spid="21520"/>
                                        </p:tgtEl>
                                      </p:cBhvr>
                                    </p:animEffect>
                                  </p:childTnLst>
                                </p:cTn>
                              </p:par>
                            </p:childTnLst>
                          </p:cTn>
                        </p:par>
                        <p:par>
                          <p:cTn id="15" fill="hold">
                            <p:stCondLst>
                              <p:cond delay="2000"/>
                            </p:stCondLst>
                            <p:childTnLst>
                              <p:par>
                                <p:cTn id="16" presetID="53" presetClass="entr" presetSubtype="0" fill="hold" nodeType="afterEffect">
                                  <p:stCondLst>
                                    <p:cond delay="0"/>
                                  </p:stCondLst>
                                  <p:childTnLst>
                                    <p:set>
                                      <p:cBhvr>
                                        <p:cTn id="17" dur="1" fill="hold">
                                          <p:stCondLst>
                                            <p:cond delay="0"/>
                                          </p:stCondLst>
                                        </p:cTn>
                                        <p:tgtEl>
                                          <p:spTgt spid="21519"/>
                                        </p:tgtEl>
                                        <p:attrNameLst>
                                          <p:attrName>style.visibility</p:attrName>
                                        </p:attrNameLst>
                                      </p:cBhvr>
                                      <p:to>
                                        <p:strVal val="visible"/>
                                      </p:to>
                                    </p:set>
                                    <p:anim calcmode="lin" valueType="num">
                                      <p:cBhvr>
                                        <p:cTn id="18" dur="2000" fill="hold"/>
                                        <p:tgtEl>
                                          <p:spTgt spid="21519"/>
                                        </p:tgtEl>
                                        <p:attrNameLst>
                                          <p:attrName>ppt_w</p:attrName>
                                        </p:attrNameLst>
                                      </p:cBhvr>
                                      <p:tavLst>
                                        <p:tav tm="0">
                                          <p:val>
                                            <p:fltVal val="0"/>
                                          </p:val>
                                        </p:tav>
                                        <p:tav tm="100000">
                                          <p:val>
                                            <p:strVal val="#ppt_w"/>
                                          </p:val>
                                        </p:tav>
                                      </p:tavLst>
                                    </p:anim>
                                    <p:anim calcmode="lin" valueType="num">
                                      <p:cBhvr>
                                        <p:cTn id="19" dur="2000" fill="hold"/>
                                        <p:tgtEl>
                                          <p:spTgt spid="21519"/>
                                        </p:tgtEl>
                                        <p:attrNameLst>
                                          <p:attrName>ppt_h</p:attrName>
                                        </p:attrNameLst>
                                      </p:cBhvr>
                                      <p:tavLst>
                                        <p:tav tm="0">
                                          <p:val>
                                            <p:fltVal val="0"/>
                                          </p:val>
                                        </p:tav>
                                        <p:tav tm="100000">
                                          <p:val>
                                            <p:strVal val="#ppt_h"/>
                                          </p:val>
                                        </p:tav>
                                      </p:tavLst>
                                    </p:anim>
                                    <p:animEffect transition="in" filter="fade">
                                      <p:cBhvr>
                                        <p:cTn id="20" dur="2000"/>
                                        <p:tgtEl>
                                          <p:spTgt spid="21519"/>
                                        </p:tgtEl>
                                      </p:cBhvr>
                                    </p:animEffect>
                                  </p:childTnLst>
                                </p:cTn>
                              </p:par>
                            </p:childTnLst>
                          </p:cTn>
                        </p:par>
                        <p:par>
                          <p:cTn id="21" fill="hold">
                            <p:stCondLst>
                              <p:cond delay="4000"/>
                            </p:stCondLst>
                            <p:childTnLst>
                              <p:par>
                                <p:cTn id="22" presetID="53" presetClass="entr" presetSubtype="0" fill="hold" nodeType="afterEffect">
                                  <p:stCondLst>
                                    <p:cond delay="0"/>
                                  </p:stCondLst>
                                  <p:childTnLst>
                                    <p:set>
                                      <p:cBhvr>
                                        <p:cTn id="23" dur="1" fill="hold">
                                          <p:stCondLst>
                                            <p:cond delay="0"/>
                                          </p:stCondLst>
                                        </p:cTn>
                                        <p:tgtEl>
                                          <p:spTgt spid="21522"/>
                                        </p:tgtEl>
                                        <p:attrNameLst>
                                          <p:attrName>style.visibility</p:attrName>
                                        </p:attrNameLst>
                                      </p:cBhvr>
                                      <p:to>
                                        <p:strVal val="visible"/>
                                      </p:to>
                                    </p:set>
                                    <p:anim calcmode="lin" valueType="num">
                                      <p:cBhvr>
                                        <p:cTn id="24" dur="2000" fill="hold"/>
                                        <p:tgtEl>
                                          <p:spTgt spid="21522"/>
                                        </p:tgtEl>
                                        <p:attrNameLst>
                                          <p:attrName>ppt_w</p:attrName>
                                        </p:attrNameLst>
                                      </p:cBhvr>
                                      <p:tavLst>
                                        <p:tav tm="0">
                                          <p:val>
                                            <p:fltVal val="0"/>
                                          </p:val>
                                        </p:tav>
                                        <p:tav tm="100000">
                                          <p:val>
                                            <p:strVal val="#ppt_w"/>
                                          </p:val>
                                        </p:tav>
                                      </p:tavLst>
                                    </p:anim>
                                    <p:anim calcmode="lin" valueType="num">
                                      <p:cBhvr>
                                        <p:cTn id="25" dur="2000" fill="hold"/>
                                        <p:tgtEl>
                                          <p:spTgt spid="21522"/>
                                        </p:tgtEl>
                                        <p:attrNameLst>
                                          <p:attrName>ppt_h</p:attrName>
                                        </p:attrNameLst>
                                      </p:cBhvr>
                                      <p:tavLst>
                                        <p:tav tm="0">
                                          <p:val>
                                            <p:fltVal val="0"/>
                                          </p:val>
                                        </p:tav>
                                        <p:tav tm="100000">
                                          <p:val>
                                            <p:strVal val="#ppt_h"/>
                                          </p:val>
                                        </p:tav>
                                      </p:tavLst>
                                    </p:anim>
                                    <p:animEffect transition="in" filter="fade">
                                      <p:cBhvr>
                                        <p:cTn id="26" dur="2000"/>
                                        <p:tgtEl>
                                          <p:spTgt spid="21522"/>
                                        </p:tgtEl>
                                      </p:cBhvr>
                                    </p:animEffect>
                                  </p:childTnLst>
                                </p:cTn>
                              </p:par>
                            </p:childTnLst>
                          </p:cTn>
                        </p:par>
                        <p:par>
                          <p:cTn id="27" fill="hold">
                            <p:stCondLst>
                              <p:cond delay="6000"/>
                            </p:stCondLst>
                            <p:childTnLst>
                              <p:par>
                                <p:cTn id="28" presetID="53" presetClass="entr" presetSubtype="0" fill="hold" nodeType="afterEffect">
                                  <p:stCondLst>
                                    <p:cond delay="0"/>
                                  </p:stCondLst>
                                  <p:childTnLst>
                                    <p:set>
                                      <p:cBhvr>
                                        <p:cTn id="29" dur="1" fill="hold">
                                          <p:stCondLst>
                                            <p:cond delay="0"/>
                                          </p:stCondLst>
                                        </p:cTn>
                                        <p:tgtEl>
                                          <p:spTgt spid="21525"/>
                                        </p:tgtEl>
                                        <p:attrNameLst>
                                          <p:attrName>style.visibility</p:attrName>
                                        </p:attrNameLst>
                                      </p:cBhvr>
                                      <p:to>
                                        <p:strVal val="visible"/>
                                      </p:to>
                                    </p:set>
                                    <p:anim calcmode="lin" valueType="num">
                                      <p:cBhvr>
                                        <p:cTn id="30" dur="2000" fill="hold"/>
                                        <p:tgtEl>
                                          <p:spTgt spid="21525"/>
                                        </p:tgtEl>
                                        <p:attrNameLst>
                                          <p:attrName>ppt_w</p:attrName>
                                        </p:attrNameLst>
                                      </p:cBhvr>
                                      <p:tavLst>
                                        <p:tav tm="0">
                                          <p:val>
                                            <p:fltVal val="0"/>
                                          </p:val>
                                        </p:tav>
                                        <p:tav tm="100000">
                                          <p:val>
                                            <p:strVal val="#ppt_w"/>
                                          </p:val>
                                        </p:tav>
                                      </p:tavLst>
                                    </p:anim>
                                    <p:anim calcmode="lin" valueType="num">
                                      <p:cBhvr>
                                        <p:cTn id="31" dur="2000" fill="hold"/>
                                        <p:tgtEl>
                                          <p:spTgt spid="21525"/>
                                        </p:tgtEl>
                                        <p:attrNameLst>
                                          <p:attrName>ppt_h</p:attrName>
                                        </p:attrNameLst>
                                      </p:cBhvr>
                                      <p:tavLst>
                                        <p:tav tm="0">
                                          <p:val>
                                            <p:fltVal val="0"/>
                                          </p:val>
                                        </p:tav>
                                        <p:tav tm="100000">
                                          <p:val>
                                            <p:strVal val="#ppt_h"/>
                                          </p:val>
                                        </p:tav>
                                      </p:tavLst>
                                    </p:anim>
                                    <p:animEffect transition="in" filter="fade">
                                      <p:cBhvr>
                                        <p:cTn id="32" dur="2000"/>
                                        <p:tgtEl>
                                          <p:spTgt spid="215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17" grpId="0" animBg="1"/>
      <p:bldP spid="21520" grpId="0" animBg="1"/>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12"/>
          <p:cNvSpPr>
            <a:spLocks noChangeArrowheads="1"/>
          </p:cNvSpPr>
          <p:nvPr/>
        </p:nvSpPr>
        <p:spPr bwMode="auto">
          <a:xfrm>
            <a:off x="457200" y="1871663"/>
            <a:ext cx="9144000" cy="0"/>
          </a:xfrm>
          <a:prstGeom prst="rect">
            <a:avLst/>
          </a:prstGeom>
          <a:noFill/>
          <a:ln w="9525">
            <a:noFill/>
            <a:miter lim="800000"/>
            <a:headEnd/>
            <a:tailEnd/>
          </a:ln>
        </p:spPr>
        <p:txBody>
          <a:bodyPr wrap="none" anchor="ctr">
            <a:spAutoFit/>
          </a:bodyPr>
          <a:lstStyle/>
          <a:p>
            <a:endParaRPr lang="ru-RU"/>
          </a:p>
        </p:txBody>
      </p:sp>
      <p:sp>
        <p:nvSpPr>
          <p:cNvPr id="21517" name="Rectangle 13"/>
          <p:cNvSpPr>
            <a:spLocks noChangeArrowheads="1"/>
          </p:cNvSpPr>
          <p:nvPr/>
        </p:nvSpPr>
        <p:spPr bwMode="auto">
          <a:xfrm>
            <a:off x="500063" y="357188"/>
            <a:ext cx="8388350" cy="823912"/>
          </a:xfrm>
          <a:prstGeom prst="rect">
            <a:avLst/>
          </a:prstGeom>
          <a:ln>
            <a:headEnd/>
            <a:tailEnd/>
          </a:ln>
        </p:spPr>
        <p:style>
          <a:lnRef idx="1">
            <a:schemeClr val="accent2"/>
          </a:lnRef>
          <a:fillRef idx="2">
            <a:schemeClr val="accent2"/>
          </a:fillRef>
          <a:effectRef idx="1">
            <a:schemeClr val="accent2"/>
          </a:effectRef>
          <a:fontRef idx="minor">
            <a:schemeClr val="dk1"/>
          </a:fontRef>
        </p:style>
        <p:txBody>
          <a:bodyPr anchor="ctr">
            <a:spAutoFit/>
          </a:bodyPr>
          <a:lstStyle/>
          <a:p>
            <a:pPr algn="ctr"/>
            <a:r>
              <a:rPr lang="ru-RU" sz="4800" b="1" dirty="0">
                <a:solidFill>
                  <a:srgbClr val="993300"/>
                </a:solidFill>
                <a:latin typeface="Monotype Corsiva" pitchFamily="66" charset="0"/>
              </a:rPr>
              <a:t>ВЕЛИКАЯ ЖЕНЩИНА ЛЮБВИ</a:t>
            </a:r>
            <a:r>
              <a:rPr lang="ru-RU" dirty="0">
                <a:solidFill>
                  <a:srgbClr val="993300"/>
                </a:solidFill>
              </a:rPr>
              <a:t> </a:t>
            </a:r>
          </a:p>
        </p:txBody>
      </p:sp>
      <p:sp>
        <p:nvSpPr>
          <p:cNvPr id="21520" name="Rectangle 16"/>
          <p:cNvSpPr>
            <a:spLocks noChangeArrowheads="1"/>
          </p:cNvSpPr>
          <p:nvPr/>
        </p:nvSpPr>
        <p:spPr bwMode="auto">
          <a:xfrm>
            <a:off x="2195736" y="5830733"/>
            <a:ext cx="4968552" cy="830997"/>
          </a:xfrm>
          <a:prstGeom prst="rect">
            <a:avLst/>
          </a:prstGeom>
          <a:ln>
            <a:headEnd/>
            <a:tailEnd/>
          </a:ln>
        </p:spPr>
        <p:style>
          <a:lnRef idx="1">
            <a:schemeClr val="accent2"/>
          </a:lnRef>
          <a:fillRef idx="2">
            <a:schemeClr val="accent2"/>
          </a:fillRef>
          <a:effectRef idx="1">
            <a:schemeClr val="accent2"/>
          </a:effectRef>
          <a:fontRef idx="minor">
            <a:schemeClr val="dk1"/>
          </a:fontRef>
        </p:style>
        <p:txBody>
          <a:bodyPr wrap="square" anchor="ctr">
            <a:spAutoFit/>
          </a:bodyPr>
          <a:lstStyle/>
          <a:p>
            <a:r>
              <a:rPr lang="ru-RU" sz="2400" b="1" i="1" dirty="0">
                <a:solidFill>
                  <a:srgbClr val="993300"/>
                </a:solidFill>
                <a:latin typeface="Monotype Corsiva" pitchFamily="66" charset="0"/>
              </a:rPr>
              <a:t>Великая княгиня Елизавета Федоровна </a:t>
            </a:r>
          </a:p>
          <a:p>
            <a:r>
              <a:rPr lang="ru-RU" sz="2400" b="1" dirty="0">
                <a:solidFill>
                  <a:srgbClr val="993300"/>
                </a:solidFill>
                <a:latin typeface="Monotype Corsiva" pitchFamily="66" charset="0"/>
              </a:rPr>
              <a:t>и великий князь Сергей Александрович</a:t>
            </a:r>
            <a:r>
              <a:rPr lang="ru-RU" sz="2400" dirty="0"/>
              <a:t> </a:t>
            </a:r>
          </a:p>
        </p:txBody>
      </p:sp>
      <p:pic>
        <p:nvPicPr>
          <p:cNvPr id="50178" name="Рисунок 2" descr="Великий князь Сергий Александрович и Великая княгиня Елисавета Феодоровна"/>
          <p:cNvPicPr>
            <a:picLocks noChangeAspect="1" noChangeArrowheads="1"/>
          </p:cNvPicPr>
          <p:nvPr/>
        </p:nvPicPr>
        <p:blipFill>
          <a:blip r:embed="rId2" cstate="print"/>
          <a:srcRect/>
          <a:stretch>
            <a:fillRect/>
          </a:stretch>
        </p:blipFill>
        <p:spPr bwMode="auto">
          <a:xfrm>
            <a:off x="285750" y="1643063"/>
            <a:ext cx="8664575" cy="3357562"/>
          </a:xfrm>
          <a:prstGeom prst="rect">
            <a:avLst/>
          </a:prstGeom>
          <a:noFill/>
          <a:ln w="34925">
            <a:solidFill>
              <a:schemeClr val="tx1"/>
            </a:solidFill>
            <a:prstDash val="sysDash"/>
            <a:miter lim="800000"/>
            <a:headEnd/>
            <a:tailEnd/>
          </a:ln>
        </p:spPr>
      </p:pic>
      <p:pic>
        <p:nvPicPr>
          <p:cNvPr id="50179" name="Рисунок 19" descr="Картинка 40 из 518"/>
          <p:cNvPicPr>
            <a:picLocks noChangeAspect="1" noChangeArrowheads="1"/>
          </p:cNvPicPr>
          <p:nvPr/>
        </p:nvPicPr>
        <p:blipFill>
          <a:blip r:embed="rId3" cstate="print"/>
          <a:srcRect/>
          <a:stretch>
            <a:fillRect/>
          </a:stretch>
        </p:blipFill>
        <p:spPr bwMode="auto">
          <a:xfrm>
            <a:off x="3143240" y="1214422"/>
            <a:ext cx="3143272" cy="4365655"/>
          </a:xfrm>
          <a:prstGeom prst="rect">
            <a:avLst/>
          </a:prstGeom>
          <a:ln w="44450" cmpd="sng">
            <a:gradFill flip="none" rotWithShape="1">
              <a:gsLst>
                <a:gs pos="0">
                  <a:srgbClr val="825600"/>
                </a:gs>
                <a:gs pos="13000">
                  <a:srgbClr val="FFA800"/>
                </a:gs>
                <a:gs pos="28000">
                  <a:srgbClr val="825600"/>
                </a:gs>
                <a:gs pos="42999">
                  <a:srgbClr val="FFA800"/>
                </a:gs>
                <a:gs pos="58000">
                  <a:srgbClr val="825600"/>
                </a:gs>
                <a:gs pos="72000">
                  <a:srgbClr val="FFA800"/>
                </a:gs>
                <a:gs pos="87000">
                  <a:srgbClr val="825600"/>
                </a:gs>
                <a:gs pos="100000">
                  <a:srgbClr val="FFA800"/>
                </a:gs>
              </a:gsLst>
              <a:path path="circle">
                <a:fillToRect l="100000" t="100000"/>
              </a:path>
              <a:tileRect r="-100000" b="-100000"/>
            </a:gradFill>
            <a:miter lim="800000"/>
            <a:headEnd/>
            <a:tailEnd/>
          </a:ln>
          <a:effec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21517"/>
                                        </p:tgtEl>
                                        <p:attrNameLst>
                                          <p:attrName>style.visibility</p:attrName>
                                        </p:attrNameLst>
                                      </p:cBhvr>
                                      <p:to>
                                        <p:strVal val="visible"/>
                                      </p:to>
                                    </p:set>
                                    <p:anim calcmode="lin" valueType="num">
                                      <p:cBhvr>
                                        <p:cTn id="7" dur="2000" fill="hold"/>
                                        <p:tgtEl>
                                          <p:spTgt spid="21517"/>
                                        </p:tgtEl>
                                        <p:attrNameLst>
                                          <p:attrName>ppt_w</p:attrName>
                                        </p:attrNameLst>
                                      </p:cBhvr>
                                      <p:tavLst>
                                        <p:tav tm="0">
                                          <p:val>
                                            <p:fltVal val="0"/>
                                          </p:val>
                                        </p:tav>
                                        <p:tav tm="100000">
                                          <p:val>
                                            <p:strVal val="#ppt_w"/>
                                          </p:val>
                                        </p:tav>
                                      </p:tavLst>
                                    </p:anim>
                                    <p:anim calcmode="lin" valueType="num">
                                      <p:cBhvr>
                                        <p:cTn id="8" dur="2000" fill="hold"/>
                                        <p:tgtEl>
                                          <p:spTgt spid="21517"/>
                                        </p:tgtEl>
                                        <p:attrNameLst>
                                          <p:attrName>ppt_h</p:attrName>
                                        </p:attrNameLst>
                                      </p:cBhvr>
                                      <p:tavLst>
                                        <p:tav tm="0">
                                          <p:val>
                                            <p:fltVal val="0"/>
                                          </p:val>
                                        </p:tav>
                                        <p:tav tm="100000">
                                          <p:val>
                                            <p:strVal val="#ppt_h"/>
                                          </p:val>
                                        </p:tav>
                                      </p:tavLst>
                                    </p:anim>
                                    <p:animEffect transition="in" filter="fade">
                                      <p:cBhvr>
                                        <p:cTn id="9" dur="2000"/>
                                        <p:tgtEl>
                                          <p:spTgt spid="21517"/>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21520"/>
                                        </p:tgtEl>
                                        <p:attrNameLst>
                                          <p:attrName>style.visibility</p:attrName>
                                        </p:attrNameLst>
                                      </p:cBhvr>
                                      <p:to>
                                        <p:strVal val="visible"/>
                                      </p:to>
                                    </p:set>
                                    <p:anim calcmode="lin" valueType="num">
                                      <p:cBhvr>
                                        <p:cTn id="12" dur="2000" fill="hold"/>
                                        <p:tgtEl>
                                          <p:spTgt spid="21520"/>
                                        </p:tgtEl>
                                        <p:attrNameLst>
                                          <p:attrName>ppt_w</p:attrName>
                                        </p:attrNameLst>
                                      </p:cBhvr>
                                      <p:tavLst>
                                        <p:tav tm="0">
                                          <p:val>
                                            <p:fltVal val="0"/>
                                          </p:val>
                                        </p:tav>
                                        <p:tav tm="100000">
                                          <p:val>
                                            <p:strVal val="#ppt_w"/>
                                          </p:val>
                                        </p:tav>
                                      </p:tavLst>
                                    </p:anim>
                                    <p:anim calcmode="lin" valueType="num">
                                      <p:cBhvr>
                                        <p:cTn id="13" dur="2000" fill="hold"/>
                                        <p:tgtEl>
                                          <p:spTgt spid="21520"/>
                                        </p:tgtEl>
                                        <p:attrNameLst>
                                          <p:attrName>ppt_h</p:attrName>
                                        </p:attrNameLst>
                                      </p:cBhvr>
                                      <p:tavLst>
                                        <p:tav tm="0">
                                          <p:val>
                                            <p:fltVal val="0"/>
                                          </p:val>
                                        </p:tav>
                                        <p:tav tm="100000">
                                          <p:val>
                                            <p:strVal val="#ppt_h"/>
                                          </p:val>
                                        </p:tav>
                                      </p:tavLst>
                                    </p:anim>
                                    <p:animEffect transition="in" filter="fade">
                                      <p:cBhvr>
                                        <p:cTn id="14" dur="2000"/>
                                        <p:tgtEl>
                                          <p:spTgt spid="21520"/>
                                        </p:tgtEl>
                                      </p:cBhvr>
                                    </p:animEffect>
                                  </p:childTnLst>
                                </p:cTn>
                              </p:par>
                            </p:childTnLst>
                          </p:cTn>
                        </p:par>
                        <p:par>
                          <p:cTn id="15" fill="hold">
                            <p:stCondLst>
                              <p:cond delay="2000"/>
                            </p:stCondLst>
                            <p:childTnLst>
                              <p:par>
                                <p:cTn id="16" presetID="53" presetClass="entr" presetSubtype="0" fill="hold" nodeType="afterEffect">
                                  <p:stCondLst>
                                    <p:cond delay="0"/>
                                  </p:stCondLst>
                                  <p:childTnLst>
                                    <p:set>
                                      <p:cBhvr>
                                        <p:cTn id="17" dur="1" fill="hold">
                                          <p:stCondLst>
                                            <p:cond delay="0"/>
                                          </p:stCondLst>
                                        </p:cTn>
                                        <p:tgtEl>
                                          <p:spTgt spid="50178"/>
                                        </p:tgtEl>
                                        <p:attrNameLst>
                                          <p:attrName>style.visibility</p:attrName>
                                        </p:attrNameLst>
                                      </p:cBhvr>
                                      <p:to>
                                        <p:strVal val="visible"/>
                                      </p:to>
                                    </p:set>
                                    <p:anim calcmode="lin" valueType="num">
                                      <p:cBhvr>
                                        <p:cTn id="18" dur="2000" fill="hold"/>
                                        <p:tgtEl>
                                          <p:spTgt spid="50178"/>
                                        </p:tgtEl>
                                        <p:attrNameLst>
                                          <p:attrName>ppt_w</p:attrName>
                                        </p:attrNameLst>
                                      </p:cBhvr>
                                      <p:tavLst>
                                        <p:tav tm="0">
                                          <p:val>
                                            <p:fltVal val="0"/>
                                          </p:val>
                                        </p:tav>
                                        <p:tav tm="100000">
                                          <p:val>
                                            <p:strVal val="#ppt_w"/>
                                          </p:val>
                                        </p:tav>
                                      </p:tavLst>
                                    </p:anim>
                                    <p:anim calcmode="lin" valueType="num">
                                      <p:cBhvr>
                                        <p:cTn id="19" dur="2000" fill="hold"/>
                                        <p:tgtEl>
                                          <p:spTgt spid="50178"/>
                                        </p:tgtEl>
                                        <p:attrNameLst>
                                          <p:attrName>ppt_h</p:attrName>
                                        </p:attrNameLst>
                                      </p:cBhvr>
                                      <p:tavLst>
                                        <p:tav tm="0">
                                          <p:val>
                                            <p:fltVal val="0"/>
                                          </p:val>
                                        </p:tav>
                                        <p:tav tm="100000">
                                          <p:val>
                                            <p:strVal val="#ppt_h"/>
                                          </p:val>
                                        </p:tav>
                                      </p:tavLst>
                                    </p:anim>
                                    <p:animEffect transition="in" filter="fade">
                                      <p:cBhvr>
                                        <p:cTn id="20" dur="2000"/>
                                        <p:tgtEl>
                                          <p:spTgt spid="50178"/>
                                        </p:tgtEl>
                                      </p:cBhvr>
                                    </p:animEffect>
                                  </p:childTnLst>
                                </p:cTn>
                              </p:par>
                            </p:childTnLst>
                          </p:cTn>
                        </p:par>
                        <p:par>
                          <p:cTn id="21" fill="hold">
                            <p:stCondLst>
                              <p:cond delay="4000"/>
                            </p:stCondLst>
                            <p:childTnLst>
                              <p:par>
                                <p:cTn id="22" presetID="10" presetClass="exit" presetSubtype="0" fill="hold" nodeType="afterEffect">
                                  <p:stCondLst>
                                    <p:cond delay="5000"/>
                                  </p:stCondLst>
                                  <p:childTnLst>
                                    <p:animEffect transition="out" filter="fade">
                                      <p:cBhvr>
                                        <p:cTn id="23" dur="5000"/>
                                        <p:tgtEl>
                                          <p:spTgt spid="50178"/>
                                        </p:tgtEl>
                                      </p:cBhvr>
                                    </p:animEffect>
                                    <p:set>
                                      <p:cBhvr>
                                        <p:cTn id="24" dur="1" fill="hold">
                                          <p:stCondLst>
                                            <p:cond delay="4999"/>
                                          </p:stCondLst>
                                        </p:cTn>
                                        <p:tgtEl>
                                          <p:spTgt spid="50178"/>
                                        </p:tgtEl>
                                        <p:attrNameLst>
                                          <p:attrName>style.visibility</p:attrName>
                                        </p:attrNameLst>
                                      </p:cBhvr>
                                      <p:to>
                                        <p:strVal val="hidden"/>
                                      </p:to>
                                    </p:set>
                                  </p:childTnLst>
                                </p:cTn>
                              </p:par>
                              <p:par>
                                <p:cTn id="25" presetID="53" presetClass="entr" presetSubtype="0" fill="hold" nodeType="withEffect">
                                  <p:stCondLst>
                                    <p:cond delay="6000"/>
                                  </p:stCondLst>
                                  <p:childTnLst>
                                    <p:set>
                                      <p:cBhvr>
                                        <p:cTn id="26" dur="1" fill="hold">
                                          <p:stCondLst>
                                            <p:cond delay="0"/>
                                          </p:stCondLst>
                                        </p:cTn>
                                        <p:tgtEl>
                                          <p:spTgt spid="50179"/>
                                        </p:tgtEl>
                                        <p:attrNameLst>
                                          <p:attrName>style.visibility</p:attrName>
                                        </p:attrNameLst>
                                      </p:cBhvr>
                                      <p:to>
                                        <p:strVal val="visible"/>
                                      </p:to>
                                    </p:set>
                                    <p:anim calcmode="lin" valueType="num">
                                      <p:cBhvr>
                                        <p:cTn id="27" dur="3000" fill="hold"/>
                                        <p:tgtEl>
                                          <p:spTgt spid="50179"/>
                                        </p:tgtEl>
                                        <p:attrNameLst>
                                          <p:attrName>ppt_w</p:attrName>
                                        </p:attrNameLst>
                                      </p:cBhvr>
                                      <p:tavLst>
                                        <p:tav tm="0">
                                          <p:val>
                                            <p:fltVal val="0"/>
                                          </p:val>
                                        </p:tav>
                                        <p:tav tm="100000">
                                          <p:val>
                                            <p:strVal val="#ppt_w"/>
                                          </p:val>
                                        </p:tav>
                                      </p:tavLst>
                                    </p:anim>
                                    <p:anim calcmode="lin" valueType="num">
                                      <p:cBhvr>
                                        <p:cTn id="28" dur="3000" fill="hold"/>
                                        <p:tgtEl>
                                          <p:spTgt spid="50179"/>
                                        </p:tgtEl>
                                        <p:attrNameLst>
                                          <p:attrName>ppt_h</p:attrName>
                                        </p:attrNameLst>
                                      </p:cBhvr>
                                      <p:tavLst>
                                        <p:tav tm="0">
                                          <p:val>
                                            <p:fltVal val="0"/>
                                          </p:val>
                                        </p:tav>
                                        <p:tav tm="100000">
                                          <p:val>
                                            <p:strVal val="#ppt_h"/>
                                          </p:val>
                                        </p:tav>
                                      </p:tavLst>
                                    </p:anim>
                                    <p:animEffect transition="in" filter="fade">
                                      <p:cBhvr>
                                        <p:cTn id="29" dur="3000"/>
                                        <p:tgtEl>
                                          <p:spTgt spid="501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17" grpId="0" animBg="1"/>
      <p:bldP spid="21520" grpId="0" animBg="1"/>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12"/>
          <p:cNvSpPr>
            <a:spLocks noChangeArrowheads="1"/>
          </p:cNvSpPr>
          <p:nvPr/>
        </p:nvSpPr>
        <p:spPr bwMode="auto">
          <a:xfrm>
            <a:off x="457200" y="1871663"/>
            <a:ext cx="9144000" cy="0"/>
          </a:xfrm>
          <a:prstGeom prst="rect">
            <a:avLst/>
          </a:prstGeom>
          <a:noFill/>
          <a:ln w="9525">
            <a:noFill/>
            <a:miter lim="800000"/>
            <a:headEnd/>
            <a:tailEnd/>
          </a:ln>
        </p:spPr>
        <p:txBody>
          <a:bodyPr wrap="none" anchor="ctr">
            <a:spAutoFit/>
          </a:bodyPr>
          <a:lstStyle/>
          <a:p>
            <a:endParaRPr lang="ru-RU"/>
          </a:p>
        </p:txBody>
      </p:sp>
      <p:sp>
        <p:nvSpPr>
          <p:cNvPr id="21517" name="Rectangle 13"/>
          <p:cNvSpPr>
            <a:spLocks noChangeArrowheads="1"/>
          </p:cNvSpPr>
          <p:nvPr/>
        </p:nvSpPr>
        <p:spPr bwMode="auto">
          <a:xfrm>
            <a:off x="500063" y="142875"/>
            <a:ext cx="8388350" cy="823913"/>
          </a:xfrm>
          <a:prstGeom prst="rect">
            <a:avLst/>
          </a:prstGeom>
          <a:ln>
            <a:headEnd/>
            <a:tailEnd/>
          </a:ln>
        </p:spPr>
        <p:style>
          <a:lnRef idx="1">
            <a:schemeClr val="accent2"/>
          </a:lnRef>
          <a:fillRef idx="2">
            <a:schemeClr val="accent2"/>
          </a:fillRef>
          <a:effectRef idx="1">
            <a:schemeClr val="accent2"/>
          </a:effectRef>
          <a:fontRef idx="minor">
            <a:schemeClr val="dk1"/>
          </a:fontRef>
        </p:style>
        <p:txBody>
          <a:bodyPr anchor="ctr">
            <a:spAutoFit/>
          </a:bodyPr>
          <a:lstStyle/>
          <a:p>
            <a:pPr algn="ctr"/>
            <a:r>
              <a:rPr lang="ru-RU" sz="4800" b="1" dirty="0">
                <a:solidFill>
                  <a:srgbClr val="993300"/>
                </a:solidFill>
                <a:latin typeface="Monotype Corsiva" pitchFamily="66" charset="0"/>
              </a:rPr>
              <a:t>ВЕЛИКАЯ ЖЕНЩИНА ЛЮБВИ</a:t>
            </a:r>
            <a:r>
              <a:rPr lang="ru-RU" dirty="0">
                <a:solidFill>
                  <a:srgbClr val="993300"/>
                </a:solidFill>
              </a:rPr>
              <a:t> </a:t>
            </a:r>
          </a:p>
        </p:txBody>
      </p:sp>
      <p:sp>
        <p:nvSpPr>
          <p:cNvPr id="21520" name="Rectangle 16"/>
          <p:cNvSpPr>
            <a:spLocks noChangeArrowheads="1"/>
          </p:cNvSpPr>
          <p:nvPr/>
        </p:nvSpPr>
        <p:spPr bwMode="auto">
          <a:xfrm>
            <a:off x="1" y="5695448"/>
            <a:ext cx="5076056" cy="830997"/>
          </a:xfrm>
          <a:prstGeom prst="rect">
            <a:avLst/>
          </a:prstGeom>
          <a:ln>
            <a:headEnd/>
            <a:tailEnd/>
          </a:ln>
        </p:spPr>
        <p:style>
          <a:lnRef idx="1">
            <a:schemeClr val="accent2"/>
          </a:lnRef>
          <a:fillRef idx="2">
            <a:schemeClr val="accent2"/>
          </a:fillRef>
          <a:effectRef idx="1">
            <a:schemeClr val="accent2"/>
          </a:effectRef>
          <a:fontRef idx="minor">
            <a:schemeClr val="dk1"/>
          </a:fontRef>
        </p:style>
        <p:txBody>
          <a:bodyPr wrap="square" anchor="ctr">
            <a:spAutoFit/>
          </a:bodyPr>
          <a:lstStyle/>
          <a:p>
            <a:r>
              <a:rPr lang="ru-RU" sz="2400" b="1" i="1" dirty="0">
                <a:solidFill>
                  <a:srgbClr val="993300"/>
                </a:solidFill>
                <a:latin typeface="Monotype Corsiva" pitchFamily="66" charset="0"/>
              </a:rPr>
              <a:t>Великая княгиня Елизавета Федоровна </a:t>
            </a:r>
          </a:p>
          <a:p>
            <a:r>
              <a:rPr lang="ru-RU" sz="2400" b="1" dirty="0">
                <a:solidFill>
                  <a:srgbClr val="993300"/>
                </a:solidFill>
                <a:latin typeface="Monotype Corsiva" pitchFamily="66" charset="0"/>
              </a:rPr>
              <a:t>и великий князь Сергей Александрович</a:t>
            </a:r>
            <a:r>
              <a:rPr lang="ru-RU" sz="2400" dirty="0"/>
              <a:t> </a:t>
            </a:r>
          </a:p>
        </p:txBody>
      </p:sp>
      <p:pic>
        <p:nvPicPr>
          <p:cNvPr id="51203" name="Picture 3" descr="C:\Users\Валентина\Documents\ЦХР\Папка 18 Презентации\III  Детские рождественские чтения 2009г\III  Детские рождественские чтения 2009г\III  Детские рождественские чтения 2009г\Елизавета Фёдоровна (информация)\Фото\10[1].gif"/>
          <p:cNvPicPr>
            <a:picLocks noChangeAspect="1" noChangeArrowheads="1"/>
          </p:cNvPicPr>
          <p:nvPr/>
        </p:nvPicPr>
        <p:blipFill>
          <a:blip r:embed="rId2" cstate="print"/>
          <a:srcRect/>
          <a:stretch>
            <a:fillRect/>
          </a:stretch>
        </p:blipFill>
        <p:spPr bwMode="auto">
          <a:xfrm>
            <a:off x="1214438" y="1000125"/>
            <a:ext cx="2928937" cy="4605338"/>
          </a:xfrm>
          <a:prstGeom prst="rect">
            <a:avLst/>
          </a:prstGeom>
          <a:noFill/>
          <a:ln w="38100">
            <a:solidFill>
              <a:schemeClr val="tx1"/>
            </a:solidFill>
            <a:prstDash val="sysDot"/>
            <a:miter lim="800000"/>
            <a:headEnd/>
            <a:tailEnd/>
          </a:ln>
        </p:spPr>
      </p:pic>
      <p:pic>
        <p:nvPicPr>
          <p:cNvPr id="51205" name="Picture 5" descr="C:\Users\Валентина\Documents\ЦХР\Папка 18 Презентации\III  Детские рождественские чтения 2009г\III  Детские рождественские чтения 2009г\III  Детские рождественские чтения 2009г\Елизавета Фёдоровна (информация)\Фото\princess[1].jpg"/>
          <p:cNvPicPr>
            <a:picLocks noChangeAspect="1" noChangeArrowheads="1"/>
          </p:cNvPicPr>
          <p:nvPr/>
        </p:nvPicPr>
        <p:blipFill>
          <a:blip r:embed="rId3" cstate="print"/>
          <a:srcRect/>
          <a:stretch>
            <a:fillRect/>
          </a:stretch>
        </p:blipFill>
        <p:spPr bwMode="auto">
          <a:xfrm>
            <a:off x="5072063" y="1052735"/>
            <a:ext cx="3500437" cy="5587777"/>
          </a:xfrm>
          <a:prstGeom prst="rect">
            <a:avLst/>
          </a:prstGeom>
          <a:noFill/>
          <a:ln w="38100">
            <a:solidFill>
              <a:schemeClr val="tx1"/>
            </a:solidFill>
            <a:prstDash val="sysDot"/>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21517"/>
                                        </p:tgtEl>
                                        <p:attrNameLst>
                                          <p:attrName>style.visibility</p:attrName>
                                        </p:attrNameLst>
                                      </p:cBhvr>
                                      <p:to>
                                        <p:strVal val="visible"/>
                                      </p:to>
                                    </p:set>
                                    <p:anim calcmode="lin" valueType="num">
                                      <p:cBhvr>
                                        <p:cTn id="7" dur="2000" fill="hold"/>
                                        <p:tgtEl>
                                          <p:spTgt spid="21517"/>
                                        </p:tgtEl>
                                        <p:attrNameLst>
                                          <p:attrName>ppt_w</p:attrName>
                                        </p:attrNameLst>
                                      </p:cBhvr>
                                      <p:tavLst>
                                        <p:tav tm="0">
                                          <p:val>
                                            <p:fltVal val="0"/>
                                          </p:val>
                                        </p:tav>
                                        <p:tav tm="100000">
                                          <p:val>
                                            <p:strVal val="#ppt_w"/>
                                          </p:val>
                                        </p:tav>
                                      </p:tavLst>
                                    </p:anim>
                                    <p:anim calcmode="lin" valueType="num">
                                      <p:cBhvr>
                                        <p:cTn id="8" dur="2000" fill="hold"/>
                                        <p:tgtEl>
                                          <p:spTgt spid="21517"/>
                                        </p:tgtEl>
                                        <p:attrNameLst>
                                          <p:attrName>ppt_h</p:attrName>
                                        </p:attrNameLst>
                                      </p:cBhvr>
                                      <p:tavLst>
                                        <p:tav tm="0">
                                          <p:val>
                                            <p:fltVal val="0"/>
                                          </p:val>
                                        </p:tav>
                                        <p:tav tm="100000">
                                          <p:val>
                                            <p:strVal val="#ppt_h"/>
                                          </p:val>
                                        </p:tav>
                                      </p:tavLst>
                                    </p:anim>
                                    <p:animEffect transition="in" filter="fade">
                                      <p:cBhvr>
                                        <p:cTn id="9" dur="2000"/>
                                        <p:tgtEl>
                                          <p:spTgt spid="21517"/>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21520"/>
                                        </p:tgtEl>
                                        <p:attrNameLst>
                                          <p:attrName>style.visibility</p:attrName>
                                        </p:attrNameLst>
                                      </p:cBhvr>
                                      <p:to>
                                        <p:strVal val="visible"/>
                                      </p:to>
                                    </p:set>
                                    <p:anim calcmode="lin" valueType="num">
                                      <p:cBhvr>
                                        <p:cTn id="12" dur="2000" fill="hold"/>
                                        <p:tgtEl>
                                          <p:spTgt spid="21520"/>
                                        </p:tgtEl>
                                        <p:attrNameLst>
                                          <p:attrName>ppt_w</p:attrName>
                                        </p:attrNameLst>
                                      </p:cBhvr>
                                      <p:tavLst>
                                        <p:tav tm="0">
                                          <p:val>
                                            <p:fltVal val="0"/>
                                          </p:val>
                                        </p:tav>
                                        <p:tav tm="100000">
                                          <p:val>
                                            <p:strVal val="#ppt_w"/>
                                          </p:val>
                                        </p:tav>
                                      </p:tavLst>
                                    </p:anim>
                                    <p:anim calcmode="lin" valueType="num">
                                      <p:cBhvr>
                                        <p:cTn id="13" dur="2000" fill="hold"/>
                                        <p:tgtEl>
                                          <p:spTgt spid="21520"/>
                                        </p:tgtEl>
                                        <p:attrNameLst>
                                          <p:attrName>ppt_h</p:attrName>
                                        </p:attrNameLst>
                                      </p:cBhvr>
                                      <p:tavLst>
                                        <p:tav tm="0">
                                          <p:val>
                                            <p:fltVal val="0"/>
                                          </p:val>
                                        </p:tav>
                                        <p:tav tm="100000">
                                          <p:val>
                                            <p:strVal val="#ppt_h"/>
                                          </p:val>
                                        </p:tav>
                                      </p:tavLst>
                                    </p:anim>
                                    <p:animEffect transition="in" filter="fade">
                                      <p:cBhvr>
                                        <p:cTn id="14" dur="2000"/>
                                        <p:tgtEl>
                                          <p:spTgt spid="21520"/>
                                        </p:tgtEl>
                                      </p:cBhvr>
                                    </p:animEffect>
                                  </p:childTnLst>
                                </p:cTn>
                              </p:par>
                            </p:childTnLst>
                          </p:cTn>
                        </p:par>
                        <p:par>
                          <p:cTn id="15" fill="hold">
                            <p:stCondLst>
                              <p:cond delay="2000"/>
                            </p:stCondLst>
                            <p:childTnLst>
                              <p:par>
                                <p:cTn id="16" presetID="53" presetClass="entr" presetSubtype="0" fill="hold" nodeType="afterEffect">
                                  <p:stCondLst>
                                    <p:cond delay="0"/>
                                  </p:stCondLst>
                                  <p:childTnLst>
                                    <p:set>
                                      <p:cBhvr>
                                        <p:cTn id="17" dur="1" fill="hold">
                                          <p:stCondLst>
                                            <p:cond delay="0"/>
                                          </p:stCondLst>
                                        </p:cTn>
                                        <p:tgtEl>
                                          <p:spTgt spid="51203"/>
                                        </p:tgtEl>
                                        <p:attrNameLst>
                                          <p:attrName>style.visibility</p:attrName>
                                        </p:attrNameLst>
                                      </p:cBhvr>
                                      <p:to>
                                        <p:strVal val="visible"/>
                                      </p:to>
                                    </p:set>
                                    <p:anim calcmode="lin" valueType="num">
                                      <p:cBhvr>
                                        <p:cTn id="18" dur="3000" fill="hold"/>
                                        <p:tgtEl>
                                          <p:spTgt spid="51203"/>
                                        </p:tgtEl>
                                        <p:attrNameLst>
                                          <p:attrName>ppt_w</p:attrName>
                                        </p:attrNameLst>
                                      </p:cBhvr>
                                      <p:tavLst>
                                        <p:tav tm="0">
                                          <p:val>
                                            <p:fltVal val="0"/>
                                          </p:val>
                                        </p:tav>
                                        <p:tav tm="100000">
                                          <p:val>
                                            <p:strVal val="#ppt_w"/>
                                          </p:val>
                                        </p:tav>
                                      </p:tavLst>
                                    </p:anim>
                                    <p:anim calcmode="lin" valueType="num">
                                      <p:cBhvr>
                                        <p:cTn id="19" dur="3000" fill="hold"/>
                                        <p:tgtEl>
                                          <p:spTgt spid="51203"/>
                                        </p:tgtEl>
                                        <p:attrNameLst>
                                          <p:attrName>ppt_h</p:attrName>
                                        </p:attrNameLst>
                                      </p:cBhvr>
                                      <p:tavLst>
                                        <p:tav tm="0">
                                          <p:val>
                                            <p:fltVal val="0"/>
                                          </p:val>
                                        </p:tav>
                                        <p:tav tm="100000">
                                          <p:val>
                                            <p:strVal val="#ppt_h"/>
                                          </p:val>
                                        </p:tav>
                                      </p:tavLst>
                                    </p:anim>
                                    <p:animEffect transition="in" filter="fade">
                                      <p:cBhvr>
                                        <p:cTn id="20" dur="3000"/>
                                        <p:tgtEl>
                                          <p:spTgt spid="51203"/>
                                        </p:tgtEl>
                                      </p:cBhvr>
                                    </p:animEffect>
                                  </p:childTnLst>
                                </p:cTn>
                              </p:par>
                            </p:childTnLst>
                          </p:cTn>
                        </p:par>
                        <p:par>
                          <p:cTn id="21" fill="hold">
                            <p:stCondLst>
                              <p:cond delay="5000"/>
                            </p:stCondLst>
                            <p:childTnLst>
                              <p:par>
                                <p:cTn id="22" presetID="53" presetClass="entr" presetSubtype="0" fill="hold" nodeType="afterEffect">
                                  <p:stCondLst>
                                    <p:cond delay="0"/>
                                  </p:stCondLst>
                                  <p:childTnLst>
                                    <p:set>
                                      <p:cBhvr>
                                        <p:cTn id="23" dur="1" fill="hold">
                                          <p:stCondLst>
                                            <p:cond delay="0"/>
                                          </p:stCondLst>
                                        </p:cTn>
                                        <p:tgtEl>
                                          <p:spTgt spid="51205"/>
                                        </p:tgtEl>
                                        <p:attrNameLst>
                                          <p:attrName>style.visibility</p:attrName>
                                        </p:attrNameLst>
                                      </p:cBhvr>
                                      <p:to>
                                        <p:strVal val="visible"/>
                                      </p:to>
                                    </p:set>
                                    <p:anim calcmode="lin" valueType="num">
                                      <p:cBhvr>
                                        <p:cTn id="24" dur="3000" fill="hold"/>
                                        <p:tgtEl>
                                          <p:spTgt spid="51205"/>
                                        </p:tgtEl>
                                        <p:attrNameLst>
                                          <p:attrName>ppt_w</p:attrName>
                                        </p:attrNameLst>
                                      </p:cBhvr>
                                      <p:tavLst>
                                        <p:tav tm="0">
                                          <p:val>
                                            <p:fltVal val="0"/>
                                          </p:val>
                                        </p:tav>
                                        <p:tav tm="100000">
                                          <p:val>
                                            <p:strVal val="#ppt_w"/>
                                          </p:val>
                                        </p:tav>
                                      </p:tavLst>
                                    </p:anim>
                                    <p:anim calcmode="lin" valueType="num">
                                      <p:cBhvr>
                                        <p:cTn id="25" dur="3000" fill="hold"/>
                                        <p:tgtEl>
                                          <p:spTgt spid="51205"/>
                                        </p:tgtEl>
                                        <p:attrNameLst>
                                          <p:attrName>ppt_h</p:attrName>
                                        </p:attrNameLst>
                                      </p:cBhvr>
                                      <p:tavLst>
                                        <p:tav tm="0">
                                          <p:val>
                                            <p:fltVal val="0"/>
                                          </p:val>
                                        </p:tav>
                                        <p:tav tm="100000">
                                          <p:val>
                                            <p:strVal val="#ppt_h"/>
                                          </p:val>
                                        </p:tav>
                                      </p:tavLst>
                                    </p:anim>
                                    <p:animEffect transition="in" filter="fade">
                                      <p:cBhvr>
                                        <p:cTn id="26" dur="3000"/>
                                        <p:tgtEl>
                                          <p:spTgt spid="512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17" grpId="0" animBg="1"/>
      <p:bldP spid="21520" grpId="0" animBg="1"/>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8" name="Rectangle 6"/>
          <p:cNvSpPr>
            <a:spLocks noChangeArrowheads="1"/>
          </p:cNvSpPr>
          <p:nvPr/>
        </p:nvSpPr>
        <p:spPr bwMode="auto">
          <a:xfrm>
            <a:off x="2031671" y="440244"/>
            <a:ext cx="4775858" cy="584775"/>
          </a:xfrm>
          <a:prstGeom prst="rect">
            <a:avLst/>
          </a:prstGeom>
          <a:ln>
            <a:headEnd/>
            <a:tailEnd/>
          </a:ln>
        </p:spPr>
        <p:style>
          <a:lnRef idx="1">
            <a:schemeClr val="accent2"/>
          </a:lnRef>
          <a:fillRef idx="2">
            <a:schemeClr val="accent2"/>
          </a:fillRef>
          <a:effectRef idx="1">
            <a:schemeClr val="accent2"/>
          </a:effectRef>
          <a:fontRef idx="minor">
            <a:schemeClr val="dk1"/>
          </a:fontRef>
        </p:style>
        <p:txBody>
          <a:bodyPr wrap="none" anchor="ctr">
            <a:spAutoFit/>
          </a:bodyPr>
          <a:lstStyle/>
          <a:p>
            <a:pPr algn="ctr"/>
            <a:r>
              <a:rPr lang="ru-RU" sz="3200" b="1" dirty="0"/>
              <a:t>ГИБЕЛЬ </a:t>
            </a:r>
            <a:r>
              <a:rPr lang="ru-RU" sz="3200" b="1" dirty="0">
                <a:solidFill>
                  <a:schemeClr val="accent2">
                    <a:lumMod val="50000"/>
                  </a:schemeClr>
                </a:solidFill>
              </a:rPr>
              <a:t>ВЕЛИКОГО</a:t>
            </a:r>
            <a:r>
              <a:rPr lang="ru-RU" sz="3200" b="1" dirty="0"/>
              <a:t> КНЯЗЯ</a:t>
            </a:r>
          </a:p>
        </p:txBody>
      </p:sp>
      <p:pic>
        <p:nvPicPr>
          <p:cNvPr id="23559" name="Picture 7" descr="Великая княгиня Елизавета Федоровна">
            <a:hlinkClick r:id="rId2"/>
          </p:cNvPr>
          <p:cNvPicPr>
            <a:picLocks noChangeAspect="1" noChangeArrowheads="1"/>
          </p:cNvPicPr>
          <p:nvPr/>
        </p:nvPicPr>
        <p:blipFill>
          <a:blip r:embed="rId3" r:link="rId4" cstate="print"/>
          <a:srcRect/>
          <a:stretch>
            <a:fillRect/>
          </a:stretch>
        </p:blipFill>
        <p:spPr bwMode="auto">
          <a:xfrm>
            <a:off x="395288" y="1268413"/>
            <a:ext cx="3324225" cy="5110162"/>
          </a:xfrm>
          <a:prstGeom prst="rect">
            <a:avLst/>
          </a:prstGeom>
          <a:noFill/>
          <a:ln w="9525">
            <a:noFill/>
            <a:miter lim="800000"/>
            <a:headEnd/>
            <a:tailEnd/>
          </a:ln>
        </p:spPr>
      </p:pic>
      <p:sp>
        <p:nvSpPr>
          <p:cNvPr id="23560" name="Rectangle 8"/>
          <p:cNvSpPr>
            <a:spLocks noChangeArrowheads="1"/>
          </p:cNvSpPr>
          <p:nvPr/>
        </p:nvSpPr>
        <p:spPr bwMode="auto">
          <a:xfrm>
            <a:off x="4067175" y="2562295"/>
            <a:ext cx="4410566" cy="707886"/>
          </a:xfrm>
          <a:prstGeom prst="rect">
            <a:avLst/>
          </a:prstGeom>
          <a:ln>
            <a:headEnd/>
            <a:tailEnd/>
          </a:ln>
        </p:spPr>
        <p:style>
          <a:lnRef idx="1">
            <a:schemeClr val="accent2"/>
          </a:lnRef>
          <a:fillRef idx="2">
            <a:schemeClr val="accent2"/>
          </a:fillRef>
          <a:effectRef idx="1">
            <a:schemeClr val="accent2"/>
          </a:effectRef>
          <a:fontRef idx="minor">
            <a:schemeClr val="dk1"/>
          </a:fontRef>
        </p:style>
        <p:txBody>
          <a:bodyPr wrap="none" anchor="ctr">
            <a:spAutoFit/>
          </a:bodyPr>
          <a:lstStyle/>
          <a:p>
            <a:r>
              <a:rPr lang="ru-RU" sz="4000" b="1" dirty="0"/>
              <a:t>18 </a:t>
            </a:r>
            <a:r>
              <a:rPr lang="ru-RU" sz="4000" b="1" dirty="0">
                <a:solidFill>
                  <a:schemeClr val="accent2">
                    <a:lumMod val="50000"/>
                  </a:schemeClr>
                </a:solidFill>
              </a:rPr>
              <a:t>февраля</a:t>
            </a:r>
            <a:r>
              <a:rPr lang="ru-RU" sz="4000" b="1" dirty="0"/>
              <a:t> 1905 г.</a:t>
            </a:r>
            <a:r>
              <a:rPr lang="ru-RU" sz="4000" dirty="0"/>
              <a:t> </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23560"/>
                                        </p:tgtEl>
                                        <p:attrNameLst>
                                          <p:attrName>style.visibility</p:attrName>
                                        </p:attrNameLst>
                                      </p:cBhvr>
                                      <p:to>
                                        <p:strVal val="visible"/>
                                      </p:to>
                                    </p:set>
                                    <p:anim calcmode="lin" valueType="num">
                                      <p:cBhvr>
                                        <p:cTn id="7" dur="500" fill="hold"/>
                                        <p:tgtEl>
                                          <p:spTgt spid="23560"/>
                                        </p:tgtEl>
                                        <p:attrNameLst>
                                          <p:attrName>ppt_w</p:attrName>
                                        </p:attrNameLst>
                                      </p:cBhvr>
                                      <p:tavLst>
                                        <p:tav tm="0">
                                          <p:val>
                                            <p:fltVal val="0"/>
                                          </p:val>
                                        </p:tav>
                                        <p:tav tm="100000">
                                          <p:val>
                                            <p:strVal val="#ppt_w"/>
                                          </p:val>
                                        </p:tav>
                                      </p:tavLst>
                                    </p:anim>
                                    <p:anim calcmode="lin" valueType="num">
                                      <p:cBhvr>
                                        <p:cTn id="8" dur="500" fill="hold"/>
                                        <p:tgtEl>
                                          <p:spTgt spid="23560"/>
                                        </p:tgtEl>
                                        <p:attrNameLst>
                                          <p:attrName>ppt_h</p:attrName>
                                        </p:attrNameLst>
                                      </p:cBhvr>
                                      <p:tavLst>
                                        <p:tav tm="0">
                                          <p:val>
                                            <p:fltVal val="0"/>
                                          </p:val>
                                        </p:tav>
                                        <p:tav tm="100000">
                                          <p:val>
                                            <p:strVal val="#ppt_h"/>
                                          </p:val>
                                        </p:tav>
                                      </p:tavLst>
                                    </p:anim>
                                    <p:animEffect transition="in" filter="fade">
                                      <p:cBhvr>
                                        <p:cTn id="9" dur="500"/>
                                        <p:tgtEl>
                                          <p:spTgt spid="23560"/>
                                        </p:tgtEl>
                                      </p:cBhvr>
                                    </p:animEffect>
                                  </p:childTnLst>
                                </p:cTn>
                              </p:par>
                            </p:childTnLst>
                          </p:cTn>
                        </p:par>
                        <p:par>
                          <p:cTn id="10" fill="hold">
                            <p:stCondLst>
                              <p:cond delay="500"/>
                            </p:stCondLst>
                            <p:childTnLst>
                              <p:par>
                                <p:cTn id="11" presetID="53" presetClass="entr" presetSubtype="0" fill="hold" grpId="0" nodeType="afterEffect">
                                  <p:stCondLst>
                                    <p:cond delay="0"/>
                                  </p:stCondLst>
                                  <p:childTnLst>
                                    <p:set>
                                      <p:cBhvr>
                                        <p:cTn id="12" dur="1" fill="hold">
                                          <p:stCondLst>
                                            <p:cond delay="0"/>
                                          </p:stCondLst>
                                        </p:cTn>
                                        <p:tgtEl>
                                          <p:spTgt spid="23558"/>
                                        </p:tgtEl>
                                        <p:attrNameLst>
                                          <p:attrName>style.visibility</p:attrName>
                                        </p:attrNameLst>
                                      </p:cBhvr>
                                      <p:to>
                                        <p:strVal val="visible"/>
                                      </p:to>
                                    </p:set>
                                    <p:anim calcmode="lin" valueType="num">
                                      <p:cBhvr>
                                        <p:cTn id="13" dur="2000" fill="hold"/>
                                        <p:tgtEl>
                                          <p:spTgt spid="23558"/>
                                        </p:tgtEl>
                                        <p:attrNameLst>
                                          <p:attrName>ppt_w</p:attrName>
                                        </p:attrNameLst>
                                      </p:cBhvr>
                                      <p:tavLst>
                                        <p:tav tm="0">
                                          <p:val>
                                            <p:fltVal val="0"/>
                                          </p:val>
                                        </p:tav>
                                        <p:tav tm="100000">
                                          <p:val>
                                            <p:strVal val="#ppt_w"/>
                                          </p:val>
                                        </p:tav>
                                      </p:tavLst>
                                    </p:anim>
                                    <p:anim calcmode="lin" valueType="num">
                                      <p:cBhvr>
                                        <p:cTn id="14" dur="2000" fill="hold"/>
                                        <p:tgtEl>
                                          <p:spTgt spid="23558"/>
                                        </p:tgtEl>
                                        <p:attrNameLst>
                                          <p:attrName>ppt_h</p:attrName>
                                        </p:attrNameLst>
                                      </p:cBhvr>
                                      <p:tavLst>
                                        <p:tav tm="0">
                                          <p:val>
                                            <p:fltVal val="0"/>
                                          </p:val>
                                        </p:tav>
                                        <p:tav tm="100000">
                                          <p:val>
                                            <p:strVal val="#ppt_h"/>
                                          </p:val>
                                        </p:tav>
                                      </p:tavLst>
                                    </p:anim>
                                    <p:animEffect transition="in" filter="fade">
                                      <p:cBhvr>
                                        <p:cTn id="15" dur="2000"/>
                                        <p:tgtEl>
                                          <p:spTgt spid="23558"/>
                                        </p:tgtEl>
                                      </p:cBhvr>
                                    </p:animEffect>
                                  </p:childTnLst>
                                </p:cTn>
                              </p:par>
                            </p:childTnLst>
                          </p:cTn>
                        </p:par>
                        <p:par>
                          <p:cTn id="16" fill="hold">
                            <p:stCondLst>
                              <p:cond delay="2500"/>
                            </p:stCondLst>
                            <p:childTnLst>
                              <p:par>
                                <p:cTn id="17" presetID="53" presetClass="entr" presetSubtype="0" fill="hold" nodeType="afterEffect">
                                  <p:stCondLst>
                                    <p:cond delay="0"/>
                                  </p:stCondLst>
                                  <p:childTnLst>
                                    <p:set>
                                      <p:cBhvr>
                                        <p:cTn id="18" dur="1" fill="hold">
                                          <p:stCondLst>
                                            <p:cond delay="0"/>
                                          </p:stCondLst>
                                        </p:cTn>
                                        <p:tgtEl>
                                          <p:spTgt spid="23559"/>
                                        </p:tgtEl>
                                        <p:attrNameLst>
                                          <p:attrName>style.visibility</p:attrName>
                                        </p:attrNameLst>
                                      </p:cBhvr>
                                      <p:to>
                                        <p:strVal val="visible"/>
                                      </p:to>
                                    </p:set>
                                    <p:anim calcmode="lin" valueType="num">
                                      <p:cBhvr>
                                        <p:cTn id="19" dur="3000" fill="hold"/>
                                        <p:tgtEl>
                                          <p:spTgt spid="23559"/>
                                        </p:tgtEl>
                                        <p:attrNameLst>
                                          <p:attrName>ppt_w</p:attrName>
                                        </p:attrNameLst>
                                      </p:cBhvr>
                                      <p:tavLst>
                                        <p:tav tm="0">
                                          <p:val>
                                            <p:fltVal val="0"/>
                                          </p:val>
                                        </p:tav>
                                        <p:tav tm="100000">
                                          <p:val>
                                            <p:strVal val="#ppt_w"/>
                                          </p:val>
                                        </p:tav>
                                      </p:tavLst>
                                    </p:anim>
                                    <p:anim calcmode="lin" valueType="num">
                                      <p:cBhvr>
                                        <p:cTn id="20" dur="3000" fill="hold"/>
                                        <p:tgtEl>
                                          <p:spTgt spid="23559"/>
                                        </p:tgtEl>
                                        <p:attrNameLst>
                                          <p:attrName>ppt_h</p:attrName>
                                        </p:attrNameLst>
                                      </p:cBhvr>
                                      <p:tavLst>
                                        <p:tav tm="0">
                                          <p:val>
                                            <p:fltVal val="0"/>
                                          </p:val>
                                        </p:tav>
                                        <p:tav tm="100000">
                                          <p:val>
                                            <p:strVal val="#ppt_h"/>
                                          </p:val>
                                        </p:tav>
                                      </p:tavLst>
                                    </p:anim>
                                    <p:animEffect transition="in" filter="fade">
                                      <p:cBhvr>
                                        <p:cTn id="21" dur="3000"/>
                                        <p:tgtEl>
                                          <p:spTgt spid="235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8" grpId="0" animBg="1"/>
      <p:bldP spid="23560" grpId="0" animBg="1"/>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6"/>
          <p:cNvSpPr>
            <a:spLocks noChangeArrowheads="1"/>
          </p:cNvSpPr>
          <p:nvPr/>
        </p:nvSpPr>
        <p:spPr bwMode="auto">
          <a:xfrm>
            <a:off x="1571625" y="0"/>
            <a:ext cx="5705475" cy="584200"/>
          </a:xfrm>
          <a:prstGeom prst="rect">
            <a:avLst/>
          </a:prstGeom>
          <a:ln>
            <a:headEnd/>
            <a:tailEnd/>
          </a:ln>
        </p:spPr>
        <p:style>
          <a:lnRef idx="1">
            <a:schemeClr val="accent2"/>
          </a:lnRef>
          <a:fillRef idx="2">
            <a:schemeClr val="accent2"/>
          </a:fillRef>
          <a:effectRef idx="1">
            <a:schemeClr val="accent2"/>
          </a:effectRef>
          <a:fontRef idx="minor">
            <a:schemeClr val="dk1"/>
          </a:fontRef>
        </p:style>
        <p:txBody>
          <a:bodyPr anchor="ctr">
            <a:spAutoFit/>
          </a:bodyPr>
          <a:lstStyle/>
          <a:p>
            <a:pPr algn="ctr"/>
            <a:r>
              <a:rPr lang="ru-RU" sz="3200" b="1" dirty="0"/>
              <a:t>ГИБЕЛЬ ВЕЛИКОГО КНЯЗЯ</a:t>
            </a:r>
          </a:p>
        </p:txBody>
      </p:sp>
      <p:sp>
        <p:nvSpPr>
          <p:cNvPr id="23560" name="Rectangle 8"/>
          <p:cNvSpPr>
            <a:spLocks noChangeArrowheads="1"/>
          </p:cNvSpPr>
          <p:nvPr/>
        </p:nvSpPr>
        <p:spPr bwMode="auto">
          <a:xfrm>
            <a:off x="214313" y="1513206"/>
            <a:ext cx="4861743" cy="3785652"/>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wrap="square" anchor="ctr">
            <a:spAutoFit/>
          </a:bodyPr>
          <a:lstStyle/>
          <a:p>
            <a:r>
              <a:rPr lang="ru-RU" sz="2000" b="1" dirty="0">
                <a:solidFill>
                  <a:schemeClr val="accent2">
                    <a:lumMod val="50000"/>
                  </a:schemeClr>
                </a:solidFill>
                <a:latin typeface="Times New Roman" pitchFamily="18" charset="0"/>
                <a:cs typeface="Times New Roman" pitchFamily="18" charset="0"/>
              </a:rPr>
              <a:t>Научи меня, Боже, любить</a:t>
            </a:r>
            <a:br>
              <a:rPr lang="ru-RU" sz="2000" b="1" dirty="0">
                <a:solidFill>
                  <a:schemeClr val="accent2">
                    <a:lumMod val="50000"/>
                  </a:schemeClr>
                </a:solidFill>
                <a:latin typeface="Times New Roman" pitchFamily="18" charset="0"/>
                <a:cs typeface="Times New Roman" pitchFamily="18" charset="0"/>
              </a:rPr>
            </a:br>
            <a:r>
              <a:rPr lang="ru-RU" sz="2000" b="1" dirty="0">
                <a:solidFill>
                  <a:schemeClr val="accent2">
                    <a:lumMod val="50000"/>
                  </a:schemeClr>
                </a:solidFill>
                <a:latin typeface="Times New Roman" pitchFamily="18" charset="0"/>
                <a:cs typeface="Times New Roman" pitchFamily="18" charset="0"/>
              </a:rPr>
              <a:t>Всем умом Тебя, всем помышленьем,</a:t>
            </a:r>
            <a:br>
              <a:rPr lang="ru-RU" sz="2000" b="1" dirty="0">
                <a:solidFill>
                  <a:schemeClr val="accent2">
                    <a:lumMod val="50000"/>
                  </a:schemeClr>
                </a:solidFill>
                <a:latin typeface="Times New Roman" pitchFamily="18" charset="0"/>
                <a:cs typeface="Times New Roman" pitchFamily="18" charset="0"/>
              </a:rPr>
            </a:br>
            <a:r>
              <a:rPr lang="ru-RU" sz="2000" b="1" dirty="0">
                <a:solidFill>
                  <a:schemeClr val="accent2">
                    <a:lumMod val="50000"/>
                  </a:schemeClr>
                </a:solidFill>
                <a:latin typeface="Times New Roman" pitchFamily="18" charset="0"/>
                <a:cs typeface="Times New Roman" pitchFamily="18" charset="0"/>
              </a:rPr>
              <a:t>Чтоб и душу Тебе посвятить</a:t>
            </a:r>
            <a:br>
              <a:rPr lang="ru-RU" sz="2000" b="1" dirty="0">
                <a:solidFill>
                  <a:schemeClr val="accent2">
                    <a:lumMod val="50000"/>
                  </a:schemeClr>
                </a:solidFill>
                <a:latin typeface="Times New Roman" pitchFamily="18" charset="0"/>
                <a:cs typeface="Times New Roman" pitchFamily="18" charset="0"/>
              </a:rPr>
            </a:br>
            <a:r>
              <a:rPr lang="ru-RU" sz="2000" b="1" dirty="0">
                <a:solidFill>
                  <a:schemeClr val="accent2">
                    <a:lumMod val="50000"/>
                  </a:schemeClr>
                </a:solidFill>
                <a:latin typeface="Times New Roman" pitchFamily="18" charset="0"/>
                <a:cs typeface="Times New Roman" pitchFamily="18" charset="0"/>
              </a:rPr>
              <a:t>И всю жизнь с каждым сердца биеньем.</a:t>
            </a:r>
            <a:br>
              <a:rPr lang="ru-RU" sz="2000" b="1" dirty="0">
                <a:solidFill>
                  <a:schemeClr val="accent2">
                    <a:lumMod val="50000"/>
                  </a:schemeClr>
                </a:solidFill>
                <a:latin typeface="Times New Roman" pitchFamily="18" charset="0"/>
                <a:cs typeface="Times New Roman" pitchFamily="18" charset="0"/>
              </a:rPr>
            </a:br>
            <a:r>
              <a:rPr lang="ru-RU" sz="2000" b="1" dirty="0">
                <a:solidFill>
                  <a:schemeClr val="accent2">
                    <a:lumMod val="50000"/>
                  </a:schemeClr>
                </a:solidFill>
                <a:latin typeface="Times New Roman" pitchFamily="18" charset="0"/>
                <a:cs typeface="Times New Roman" pitchFamily="18" charset="0"/>
              </a:rPr>
              <a:t>Научи Ты меня соблюдать</a:t>
            </a:r>
            <a:br>
              <a:rPr lang="ru-RU" sz="2000" b="1" dirty="0">
                <a:solidFill>
                  <a:schemeClr val="accent2">
                    <a:lumMod val="50000"/>
                  </a:schemeClr>
                </a:solidFill>
                <a:latin typeface="Times New Roman" pitchFamily="18" charset="0"/>
                <a:cs typeface="Times New Roman" pitchFamily="18" charset="0"/>
              </a:rPr>
            </a:br>
            <a:r>
              <a:rPr lang="ru-RU" sz="2000" b="1" dirty="0">
                <a:solidFill>
                  <a:schemeClr val="accent2">
                    <a:lumMod val="50000"/>
                  </a:schemeClr>
                </a:solidFill>
                <a:latin typeface="Times New Roman" pitchFamily="18" charset="0"/>
                <a:cs typeface="Times New Roman" pitchFamily="18" charset="0"/>
              </a:rPr>
              <a:t>Лишь Твою милосердную волю,</a:t>
            </a:r>
            <a:br>
              <a:rPr lang="ru-RU" sz="2000" b="1" dirty="0">
                <a:solidFill>
                  <a:schemeClr val="accent2">
                    <a:lumMod val="50000"/>
                  </a:schemeClr>
                </a:solidFill>
                <a:latin typeface="Times New Roman" pitchFamily="18" charset="0"/>
                <a:cs typeface="Times New Roman" pitchFamily="18" charset="0"/>
              </a:rPr>
            </a:br>
            <a:r>
              <a:rPr lang="ru-RU" sz="2000" b="1" dirty="0">
                <a:solidFill>
                  <a:schemeClr val="accent2">
                    <a:lumMod val="50000"/>
                  </a:schemeClr>
                </a:solidFill>
                <a:latin typeface="Times New Roman" pitchFamily="18" charset="0"/>
                <a:cs typeface="Times New Roman" pitchFamily="18" charset="0"/>
              </a:rPr>
              <a:t>Научи никогда не роптать</a:t>
            </a:r>
            <a:br>
              <a:rPr lang="ru-RU" sz="2000" b="1" dirty="0">
                <a:solidFill>
                  <a:schemeClr val="accent2">
                    <a:lumMod val="50000"/>
                  </a:schemeClr>
                </a:solidFill>
                <a:latin typeface="Times New Roman" pitchFamily="18" charset="0"/>
                <a:cs typeface="Times New Roman" pitchFamily="18" charset="0"/>
              </a:rPr>
            </a:br>
            <a:r>
              <a:rPr lang="ru-RU" sz="2000" b="1" dirty="0">
                <a:solidFill>
                  <a:schemeClr val="accent2">
                    <a:lumMod val="50000"/>
                  </a:schemeClr>
                </a:solidFill>
                <a:latin typeface="Times New Roman" pitchFamily="18" charset="0"/>
                <a:cs typeface="Times New Roman" pitchFamily="18" charset="0"/>
              </a:rPr>
              <a:t>На свою многотрудную долю.</a:t>
            </a:r>
            <a:br>
              <a:rPr lang="ru-RU" sz="2000" b="1" dirty="0">
                <a:solidFill>
                  <a:schemeClr val="accent2">
                    <a:lumMod val="50000"/>
                  </a:schemeClr>
                </a:solidFill>
                <a:latin typeface="Times New Roman" pitchFamily="18" charset="0"/>
                <a:cs typeface="Times New Roman" pitchFamily="18" charset="0"/>
              </a:rPr>
            </a:br>
            <a:r>
              <a:rPr lang="ru-RU" sz="2000" b="1" dirty="0">
                <a:solidFill>
                  <a:schemeClr val="accent2">
                    <a:lumMod val="50000"/>
                  </a:schemeClr>
                </a:solidFill>
                <a:latin typeface="Times New Roman" pitchFamily="18" charset="0"/>
                <a:cs typeface="Times New Roman" pitchFamily="18" charset="0"/>
              </a:rPr>
              <a:t>Всех, которых пришел искупить</a:t>
            </a:r>
            <a:br>
              <a:rPr lang="ru-RU" sz="2000" b="1" dirty="0">
                <a:solidFill>
                  <a:schemeClr val="accent2">
                    <a:lumMod val="50000"/>
                  </a:schemeClr>
                </a:solidFill>
                <a:latin typeface="Times New Roman" pitchFamily="18" charset="0"/>
                <a:cs typeface="Times New Roman" pitchFamily="18" charset="0"/>
              </a:rPr>
            </a:br>
            <a:r>
              <a:rPr lang="ru-RU" sz="2000" b="1" dirty="0">
                <a:solidFill>
                  <a:schemeClr val="accent2">
                    <a:lumMod val="50000"/>
                  </a:schemeClr>
                </a:solidFill>
                <a:latin typeface="Times New Roman" pitchFamily="18" charset="0"/>
                <a:cs typeface="Times New Roman" pitchFamily="18" charset="0"/>
              </a:rPr>
              <a:t>Ты Своею Пречистою Кровью,</a:t>
            </a:r>
            <a:br>
              <a:rPr lang="ru-RU" sz="2000" b="1" dirty="0">
                <a:solidFill>
                  <a:schemeClr val="accent2">
                    <a:lumMod val="50000"/>
                  </a:schemeClr>
                </a:solidFill>
                <a:latin typeface="Times New Roman" pitchFamily="18" charset="0"/>
                <a:cs typeface="Times New Roman" pitchFamily="18" charset="0"/>
              </a:rPr>
            </a:br>
            <a:r>
              <a:rPr lang="ru-RU" sz="2000" b="1" dirty="0">
                <a:solidFill>
                  <a:schemeClr val="accent2">
                    <a:lumMod val="50000"/>
                  </a:schemeClr>
                </a:solidFill>
                <a:latin typeface="Times New Roman" pitchFamily="18" charset="0"/>
                <a:cs typeface="Times New Roman" pitchFamily="18" charset="0"/>
              </a:rPr>
              <a:t>Бескорыстной, глубокой любовью</a:t>
            </a:r>
            <a:br>
              <a:rPr lang="ru-RU" sz="2000" b="1" dirty="0">
                <a:solidFill>
                  <a:schemeClr val="accent2">
                    <a:lumMod val="50000"/>
                  </a:schemeClr>
                </a:solidFill>
                <a:latin typeface="Times New Roman" pitchFamily="18" charset="0"/>
                <a:cs typeface="Times New Roman" pitchFamily="18" charset="0"/>
              </a:rPr>
            </a:br>
            <a:r>
              <a:rPr lang="ru-RU" sz="2000" b="1" dirty="0">
                <a:solidFill>
                  <a:schemeClr val="accent2">
                    <a:lumMod val="50000"/>
                  </a:schemeClr>
                </a:solidFill>
                <a:latin typeface="Times New Roman" pitchFamily="18" charset="0"/>
                <a:cs typeface="Times New Roman" pitchFamily="18" charset="0"/>
              </a:rPr>
              <a:t>Научи меня, Боже, любить! </a:t>
            </a:r>
          </a:p>
        </p:txBody>
      </p:sp>
      <p:pic>
        <p:nvPicPr>
          <p:cNvPr id="15364" name="Picture 2" descr="C:\Users\Валентина\Documents\ЦХР\Папка 18 Презентации\III  Детские рождественские чтения 2009г\III  Детские рождественские чтения 2009г\III  Детские рождественские чтения 2009г\Елизавета Фёдоровна (информация)\Фото\В трауре по Сергею Александровичу.jpg"/>
          <p:cNvPicPr>
            <a:picLocks noChangeAspect="1" noChangeArrowheads="1"/>
          </p:cNvPicPr>
          <p:nvPr/>
        </p:nvPicPr>
        <p:blipFill>
          <a:blip r:embed="rId2" cstate="print"/>
          <a:srcRect/>
          <a:stretch>
            <a:fillRect/>
          </a:stretch>
        </p:blipFill>
        <p:spPr bwMode="auto">
          <a:xfrm>
            <a:off x="5143500" y="1071563"/>
            <a:ext cx="3700463" cy="5286375"/>
          </a:xfrm>
          <a:prstGeom prst="rect">
            <a:avLst/>
          </a:prstGeom>
          <a:noFill/>
          <a:ln w="9525">
            <a:noFill/>
            <a:miter lim="800000"/>
            <a:headEnd/>
            <a:tailEnd/>
          </a:ln>
        </p:spPr>
      </p:pic>
      <p:sp>
        <p:nvSpPr>
          <p:cNvPr id="15365" name="Прямоугольник 5"/>
          <p:cNvSpPr>
            <a:spLocks noChangeArrowheads="1"/>
          </p:cNvSpPr>
          <p:nvPr/>
        </p:nvSpPr>
        <p:spPr bwMode="auto">
          <a:xfrm>
            <a:off x="285750" y="6093296"/>
            <a:ext cx="4862314" cy="646331"/>
          </a:xfrm>
          <a:prstGeom prst="rect">
            <a:avLst/>
          </a:prstGeom>
          <a:ln>
            <a:headEnd/>
            <a:tailEnd/>
          </a:ln>
        </p:spPr>
        <p:style>
          <a:lnRef idx="1">
            <a:schemeClr val="accent2"/>
          </a:lnRef>
          <a:fillRef idx="2">
            <a:schemeClr val="accent2"/>
          </a:fillRef>
          <a:effectRef idx="1">
            <a:schemeClr val="accent2"/>
          </a:effectRef>
          <a:fontRef idx="minor">
            <a:schemeClr val="dk1"/>
          </a:fontRef>
        </p:style>
        <p:txBody>
          <a:bodyPr wrap="square">
            <a:spAutoFit/>
          </a:bodyPr>
          <a:lstStyle/>
          <a:p>
            <a:r>
              <a:rPr lang="ru-RU" b="1" dirty="0">
                <a:solidFill>
                  <a:schemeClr val="accent2">
                    <a:lumMod val="50000"/>
                  </a:schemeClr>
                </a:solidFill>
              </a:rPr>
              <a:t>«Молитва» Константин Константинович Романов </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23560"/>
                                        </p:tgtEl>
                                        <p:attrNameLst>
                                          <p:attrName>style.visibility</p:attrName>
                                        </p:attrNameLst>
                                      </p:cBhvr>
                                      <p:to>
                                        <p:strVal val="visible"/>
                                      </p:to>
                                    </p:set>
                                    <p:anim calcmode="lin" valueType="num">
                                      <p:cBhvr>
                                        <p:cTn id="7" dur="2000" fill="hold"/>
                                        <p:tgtEl>
                                          <p:spTgt spid="23560"/>
                                        </p:tgtEl>
                                        <p:attrNameLst>
                                          <p:attrName>ppt_w</p:attrName>
                                        </p:attrNameLst>
                                      </p:cBhvr>
                                      <p:tavLst>
                                        <p:tav tm="0">
                                          <p:val>
                                            <p:fltVal val="0"/>
                                          </p:val>
                                        </p:tav>
                                        <p:tav tm="100000">
                                          <p:val>
                                            <p:strVal val="#ppt_w"/>
                                          </p:val>
                                        </p:tav>
                                      </p:tavLst>
                                    </p:anim>
                                    <p:anim calcmode="lin" valueType="num">
                                      <p:cBhvr>
                                        <p:cTn id="8" dur="2000" fill="hold"/>
                                        <p:tgtEl>
                                          <p:spTgt spid="23560"/>
                                        </p:tgtEl>
                                        <p:attrNameLst>
                                          <p:attrName>ppt_h</p:attrName>
                                        </p:attrNameLst>
                                      </p:cBhvr>
                                      <p:tavLst>
                                        <p:tav tm="0">
                                          <p:val>
                                            <p:fltVal val="0"/>
                                          </p:val>
                                        </p:tav>
                                        <p:tav tm="100000">
                                          <p:val>
                                            <p:strVal val="#ppt_h"/>
                                          </p:val>
                                        </p:tav>
                                      </p:tavLst>
                                    </p:anim>
                                    <p:animEffect transition="in" filter="fade">
                                      <p:cBhvr>
                                        <p:cTn id="9" dur="2000"/>
                                        <p:tgtEl>
                                          <p:spTgt spid="235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60" grpId="0" animBg="1"/>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C:\Users\Валентина\Documents\ЦХР\Папка 18 Презентации\III  Детские рождественские чтения 2009г\III  Детские рождественские чтения 2009г\III  Детские рождественские чтения 2009г\Елизавета Фёдоровна (информация)\Фото\f_1752810[1].jpg"/>
          <p:cNvPicPr>
            <a:picLocks noChangeAspect="1" noChangeArrowheads="1"/>
          </p:cNvPicPr>
          <p:nvPr/>
        </p:nvPicPr>
        <p:blipFill>
          <a:blip r:embed="rId2" cstate="print"/>
          <a:srcRect/>
          <a:stretch>
            <a:fillRect/>
          </a:stretch>
        </p:blipFill>
        <p:spPr bwMode="auto">
          <a:xfrm>
            <a:off x="1571625" y="857250"/>
            <a:ext cx="6205538" cy="4292600"/>
          </a:xfrm>
          <a:prstGeom prst="rect">
            <a:avLst/>
          </a:prstGeom>
          <a:noFill/>
          <a:ln w="38100">
            <a:solidFill>
              <a:schemeClr val="tx1"/>
            </a:solidFill>
            <a:prstDash val="sysDash"/>
            <a:miter lim="800000"/>
            <a:headEnd/>
            <a:tailEnd/>
          </a:ln>
        </p:spPr>
      </p:pic>
      <p:sp>
        <p:nvSpPr>
          <p:cNvPr id="10" name="Rectangle 2"/>
          <p:cNvSpPr txBox="1">
            <a:spLocks noChangeArrowheads="1"/>
          </p:cNvSpPr>
          <p:nvPr/>
        </p:nvSpPr>
        <p:spPr bwMode="auto">
          <a:xfrm>
            <a:off x="0" y="5286375"/>
            <a:ext cx="9144000" cy="1571625"/>
          </a:xfrm>
          <a:prstGeom prst="rect">
            <a:avLst/>
          </a:prstGeom>
          <a:ln>
            <a:headEnd/>
            <a:tailEnd/>
          </a:ln>
        </p:spPr>
        <p:style>
          <a:lnRef idx="1">
            <a:schemeClr val="accent2"/>
          </a:lnRef>
          <a:fillRef idx="2">
            <a:schemeClr val="accent2"/>
          </a:fillRef>
          <a:effectRef idx="1">
            <a:schemeClr val="accent2"/>
          </a:effectRef>
          <a:fontRef idx="minor">
            <a:schemeClr val="dk1"/>
          </a:fontRef>
        </p:style>
        <p:txBody>
          <a:bodyPr anchor="ctr"/>
          <a:lstStyle/>
          <a:p>
            <a:pPr algn="ctr">
              <a:defRPr/>
            </a:pPr>
            <a:r>
              <a:rPr lang="ru-RU" sz="2800" kern="0" dirty="0">
                <a:solidFill>
                  <a:srgbClr val="993300"/>
                </a:solidFill>
                <a:latin typeface="Times New Roman" pitchFamily="18" charset="0"/>
                <a:ea typeface="+mj-ea"/>
                <a:cs typeface="Times New Roman" pitchFamily="18" charset="0"/>
              </a:rPr>
              <a:t>Я оставляю блестящий мир, где я занимала блестящее положение, но вместе со всеми вами я восхожу в более великий мир - в мир бедных и страдающих…</a:t>
            </a:r>
          </a:p>
        </p:txBody>
      </p:sp>
      <p:sp>
        <p:nvSpPr>
          <p:cNvPr id="53252" name="Rectangle 4"/>
          <p:cNvSpPr>
            <a:spLocks noChangeArrowheads="1"/>
          </p:cNvSpPr>
          <p:nvPr/>
        </p:nvSpPr>
        <p:spPr bwMode="auto">
          <a:xfrm>
            <a:off x="0" y="0"/>
            <a:ext cx="9072563" cy="923925"/>
          </a:xfrm>
          <a:prstGeom prst="rect">
            <a:avLst/>
          </a:prstGeom>
          <a:ln>
            <a:headEnd/>
            <a:tailEnd/>
          </a:ln>
        </p:spPr>
        <p:style>
          <a:lnRef idx="1">
            <a:schemeClr val="accent2"/>
          </a:lnRef>
          <a:fillRef idx="2">
            <a:schemeClr val="accent2"/>
          </a:fillRef>
          <a:effectRef idx="1">
            <a:schemeClr val="accent2"/>
          </a:effectRef>
          <a:fontRef idx="minor">
            <a:schemeClr val="dk1"/>
          </a:fontRef>
        </p:style>
        <p:txBody>
          <a:bodyPr anchor="ctr">
            <a:spAutoFit/>
          </a:bodyPr>
          <a:lstStyle/>
          <a:p>
            <a:pPr indent="227013" algn="ctr">
              <a:defRPr/>
            </a:pPr>
            <a:r>
              <a:rPr lang="ru-RU" sz="5400" b="1" dirty="0">
                <a:solidFill>
                  <a:srgbClr val="993300"/>
                </a:solidFill>
                <a:latin typeface="Monotype Corsiva" pitchFamily="66" charset="0"/>
              </a:rPr>
              <a:t>Пристань спасения и утешения</a:t>
            </a:r>
            <a:endParaRPr lang="ru-RU" sz="5400" dirty="0">
              <a:solidFill>
                <a:srgbClr val="993300"/>
              </a:solidFill>
              <a:effectLst>
                <a:outerShdw blurRad="38100" dist="38100" dir="2700000" algn="tl">
                  <a:srgbClr val="000000">
                    <a:alpha val="43137"/>
                  </a:srgbClr>
                </a:outerShdw>
              </a:effectLst>
              <a:latin typeface="Monotype Corsiva" pitchFamily="66"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2000" fill="hold"/>
                                        <p:tgtEl>
                                          <p:spTgt spid="10"/>
                                        </p:tgtEl>
                                        <p:attrNameLst>
                                          <p:attrName>ppt_w</p:attrName>
                                        </p:attrNameLst>
                                      </p:cBhvr>
                                      <p:tavLst>
                                        <p:tav tm="0">
                                          <p:val>
                                            <p:fltVal val="0"/>
                                          </p:val>
                                        </p:tav>
                                        <p:tav tm="100000">
                                          <p:val>
                                            <p:strVal val="#ppt_w"/>
                                          </p:val>
                                        </p:tav>
                                      </p:tavLst>
                                    </p:anim>
                                    <p:anim calcmode="lin" valueType="num">
                                      <p:cBhvr>
                                        <p:cTn id="8" dur="2000" fill="hold"/>
                                        <p:tgtEl>
                                          <p:spTgt spid="10"/>
                                        </p:tgtEl>
                                        <p:attrNameLst>
                                          <p:attrName>ppt_h</p:attrName>
                                        </p:attrNameLst>
                                      </p:cBhvr>
                                      <p:tavLst>
                                        <p:tav tm="0">
                                          <p:val>
                                            <p:fltVal val="0"/>
                                          </p:val>
                                        </p:tav>
                                        <p:tav tm="100000">
                                          <p:val>
                                            <p:strVal val="#ppt_h"/>
                                          </p:val>
                                        </p:tav>
                                      </p:tavLst>
                                    </p:anim>
                                    <p:animEffect transition="in" filter="fade">
                                      <p:cBhvr>
                                        <p:cTn id="9"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style>
          <a:lnRef idx="1">
            <a:schemeClr val="accent2"/>
          </a:lnRef>
          <a:fillRef idx="2">
            <a:schemeClr val="accent2"/>
          </a:fillRef>
          <a:effectRef idx="1">
            <a:schemeClr val="accent2"/>
          </a:effectRef>
          <a:fontRef idx="minor">
            <a:schemeClr val="dk1"/>
          </a:fontRef>
        </p:style>
        <p:txBody>
          <a:bodyPr/>
          <a:lstStyle/>
          <a:p>
            <a:pPr eaLnBrk="1" hangingPunct="1"/>
            <a:r>
              <a:rPr lang="ru-RU" sz="5400" b="1" dirty="0" smtClean="0">
                <a:solidFill>
                  <a:srgbClr val="993300"/>
                </a:solidFill>
                <a:latin typeface="Monotype Corsiva" pitchFamily="66" charset="0"/>
              </a:rPr>
              <a:t>ОБИТЕЛЬ МИЛОСЕРДИЯ</a:t>
            </a:r>
            <a:r>
              <a:rPr lang="ru-RU" sz="4000" dirty="0" smtClean="0">
                <a:solidFill>
                  <a:srgbClr val="993300"/>
                </a:solidFill>
              </a:rPr>
              <a:t> </a:t>
            </a:r>
          </a:p>
        </p:txBody>
      </p:sp>
      <p:pic>
        <p:nvPicPr>
          <p:cNvPr id="25605" name="Picture 5" descr="Покровский собор Марфо-Мариинской обители">
            <a:hlinkClick r:id="rId2"/>
          </p:cNvPr>
          <p:cNvPicPr>
            <a:picLocks noChangeAspect="1" noChangeArrowheads="1"/>
          </p:cNvPicPr>
          <p:nvPr/>
        </p:nvPicPr>
        <p:blipFill>
          <a:blip r:embed="rId3" r:link="rId4" cstate="print"/>
          <a:srcRect/>
          <a:stretch>
            <a:fillRect/>
          </a:stretch>
        </p:blipFill>
        <p:spPr bwMode="auto">
          <a:xfrm>
            <a:off x="468313" y="1125538"/>
            <a:ext cx="4110037" cy="4679950"/>
          </a:xfrm>
          <a:prstGeom prst="rect">
            <a:avLst/>
          </a:prstGeom>
          <a:noFill/>
          <a:ln w="9525">
            <a:noFill/>
            <a:miter lim="800000"/>
            <a:headEnd/>
            <a:tailEnd/>
          </a:ln>
        </p:spPr>
      </p:pic>
      <p:sp>
        <p:nvSpPr>
          <p:cNvPr id="25606" name="Rectangle 6"/>
          <p:cNvSpPr>
            <a:spLocks noChangeArrowheads="1"/>
          </p:cNvSpPr>
          <p:nvPr/>
        </p:nvSpPr>
        <p:spPr bwMode="auto">
          <a:xfrm>
            <a:off x="251520" y="5567140"/>
            <a:ext cx="8767068" cy="1200329"/>
          </a:xfrm>
          <a:prstGeom prst="rect">
            <a:avLst/>
          </a:prstGeom>
          <a:ln>
            <a:headEnd/>
            <a:tailEnd/>
          </a:ln>
        </p:spPr>
        <p:style>
          <a:lnRef idx="1">
            <a:schemeClr val="accent2"/>
          </a:lnRef>
          <a:fillRef idx="2">
            <a:schemeClr val="accent2"/>
          </a:fillRef>
          <a:effectRef idx="1">
            <a:schemeClr val="accent2"/>
          </a:effectRef>
          <a:fontRef idx="minor">
            <a:schemeClr val="dk1"/>
          </a:fontRef>
        </p:style>
        <p:txBody>
          <a:bodyPr wrap="square" anchor="ctr">
            <a:spAutoFit/>
          </a:bodyPr>
          <a:lstStyle/>
          <a:p>
            <a:r>
              <a:rPr lang="ru-RU" sz="3600" b="1" dirty="0">
                <a:solidFill>
                  <a:srgbClr val="993300"/>
                </a:solidFill>
                <a:latin typeface="Monotype Corsiva" pitchFamily="66" charset="0"/>
              </a:rPr>
              <a:t>Покровский и </a:t>
            </a:r>
            <a:r>
              <a:rPr lang="ru-RU" sz="3600" b="1" dirty="0" err="1">
                <a:solidFill>
                  <a:srgbClr val="993300"/>
                </a:solidFill>
                <a:latin typeface="Monotype Corsiva" pitchFamily="66" charset="0"/>
              </a:rPr>
              <a:t>Марфо-Мариинской</a:t>
            </a:r>
            <a:r>
              <a:rPr lang="ru-RU" sz="3600" b="1" dirty="0">
                <a:solidFill>
                  <a:srgbClr val="993300"/>
                </a:solidFill>
                <a:latin typeface="Monotype Corsiva" pitchFamily="66" charset="0"/>
              </a:rPr>
              <a:t> соборы обители</a:t>
            </a:r>
            <a:r>
              <a:rPr lang="ru-RU" dirty="0">
                <a:solidFill>
                  <a:srgbClr val="993300"/>
                </a:solidFill>
              </a:rPr>
              <a:t> </a:t>
            </a:r>
          </a:p>
        </p:txBody>
      </p:sp>
      <p:pic>
        <p:nvPicPr>
          <p:cNvPr id="25608" name="Содержимое 3" descr="ippo15.jpg"/>
          <p:cNvPicPr>
            <a:picLocks noChangeAspect="1"/>
          </p:cNvPicPr>
          <p:nvPr/>
        </p:nvPicPr>
        <p:blipFill>
          <a:blip r:embed="rId5" cstate="print"/>
          <a:srcRect/>
          <a:stretch>
            <a:fillRect/>
          </a:stretch>
        </p:blipFill>
        <p:spPr bwMode="auto">
          <a:xfrm>
            <a:off x="5076825" y="1196975"/>
            <a:ext cx="3386138" cy="4537075"/>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25602"/>
                                        </p:tgtEl>
                                        <p:attrNameLst>
                                          <p:attrName>style.visibility</p:attrName>
                                        </p:attrNameLst>
                                      </p:cBhvr>
                                      <p:to>
                                        <p:strVal val="visible"/>
                                      </p:to>
                                    </p:set>
                                    <p:anim calcmode="lin" valueType="num">
                                      <p:cBhvr>
                                        <p:cTn id="7" dur="1000" fill="hold"/>
                                        <p:tgtEl>
                                          <p:spTgt spid="25602"/>
                                        </p:tgtEl>
                                        <p:attrNameLst>
                                          <p:attrName>ppt_w</p:attrName>
                                        </p:attrNameLst>
                                      </p:cBhvr>
                                      <p:tavLst>
                                        <p:tav tm="0">
                                          <p:val>
                                            <p:fltVal val="0"/>
                                          </p:val>
                                        </p:tav>
                                        <p:tav tm="100000">
                                          <p:val>
                                            <p:strVal val="#ppt_w"/>
                                          </p:val>
                                        </p:tav>
                                      </p:tavLst>
                                    </p:anim>
                                    <p:anim calcmode="lin" valueType="num">
                                      <p:cBhvr>
                                        <p:cTn id="8" dur="1000" fill="hold"/>
                                        <p:tgtEl>
                                          <p:spTgt spid="25602"/>
                                        </p:tgtEl>
                                        <p:attrNameLst>
                                          <p:attrName>ppt_h</p:attrName>
                                        </p:attrNameLst>
                                      </p:cBhvr>
                                      <p:tavLst>
                                        <p:tav tm="0">
                                          <p:val>
                                            <p:fltVal val="0"/>
                                          </p:val>
                                        </p:tav>
                                        <p:tav tm="100000">
                                          <p:val>
                                            <p:strVal val="#ppt_h"/>
                                          </p:val>
                                        </p:tav>
                                      </p:tavLst>
                                    </p:anim>
                                    <p:animEffect transition="in" filter="fade">
                                      <p:cBhvr>
                                        <p:cTn id="9" dur="1000"/>
                                        <p:tgtEl>
                                          <p:spTgt spid="25602"/>
                                        </p:tgtEl>
                                      </p:cBhvr>
                                    </p:animEffect>
                                  </p:childTnLst>
                                </p:cTn>
                              </p:par>
                            </p:childTnLst>
                          </p:cTn>
                        </p:par>
                        <p:par>
                          <p:cTn id="10" fill="hold">
                            <p:stCondLst>
                              <p:cond delay="1000"/>
                            </p:stCondLst>
                            <p:childTnLst>
                              <p:par>
                                <p:cTn id="11" presetID="53" presetClass="entr" presetSubtype="0" fill="hold" nodeType="afterEffect">
                                  <p:stCondLst>
                                    <p:cond delay="0"/>
                                  </p:stCondLst>
                                  <p:childTnLst>
                                    <p:set>
                                      <p:cBhvr>
                                        <p:cTn id="12" dur="1" fill="hold">
                                          <p:stCondLst>
                                            <p:cond delay="0"/>
                                          </p:stCondLst>
                                        </p:cTn>
                                        <p:tgtEl>
                                          <p:spTgt spid="25605"/>
                                        </p:tgtEl>
                                        <p:attrNameLst>
                                          <p:attrName>style.visibility</p:attrName>
                                        </p:attrNameLst>
                                      </p:cBhvr>
                                      <p:to>
                                        <p:strVal val="visible"/>
                                      </p:to>
                                    </p:set>
                                    <p:anim calcmode="lin" valueType="num">
                                      <p:cBhvr>
                                        <p:cTn id="13" dur="2000" fill="hold"/>
                                        <p:tgtEl>
                                          <p:spTgt spid="25605"/>
                                        </p:tgtEl>
                                        <p:attrNameLst>
                                          <p:attrName>ppt_w</p:attrName>
                                        </p:attrNameLst>
                                      </p:cBhvr>
                                      <p:tavLst>
                                        <p:tav tm="0">
                                          <p:val>
                                            <p:fltVal val="0"/>
                                          </p:val>
                                        </p:tav>
                                        <p:tav tm="100000">
                                          <p:val>
                                            <p:strVal val="#ppt_w"/>
                                          </p:val>
                                        </p:tav>
                                      </p:tavLst>
                                    </p:anim>
                                    <p:anim calcmode="lin" valueType="num">
                                      <p:cBhvr>
                                        <p:cTn id="14" dur="2000" fill="hold"/>
                                        <p:tgtEl>
                                          <p:spTgt spid="25605"/>
                                        </p:tgtEl>
                                        <p:attrNameLst>
                                          <p:attrName>ppt_h</p:attrName>
                                        </p:attrNameLst>
                                      </p:cBhvr>
                                      <p:tavLst>
                                        <p:tav tm="0">
                                          <p:val>
                                            <p:fltVal val="0"/>
                                          </p:val>
                                        </p:tav>
                                        <p:tav tm="100000">
                                          <p:val>
                                            <p:strVal val="#ppt_h"/>
                                          </p:val>
                                        </p:tav>
                                      </p:tavLst>
                                    </p:anim>
                                    <p:animEffect transition="in" filter="fade">
                                      <p:cBhvr>
                                        <p:cTn id="15" dur="2000"/>
                                        <p:tgtEl>
                                          <p:spTgt spid="25605"/>
                                        </p:tgtEl>
                                      </p:cBhvr>
                                    </p:animEffect>
                                  </p:childTnLst>
                                </p:cTn>
                              </p:par>
                              <p:par>
                                <p:cTn id="16" presetID="53" presetClass="entr" presetSubtype="0" fill="hold" nodeType="withEffect">
                                  <p:stCondLst>
                                    <p:cond delay="0"/>
                                  </p:stCondLst>
                                  <p:childTnLst>
                                    <p:set>
                                      <p:cBhvr>
                                        <p:cTn id="17" dur="1" fill="hold">
                                          <p:stCondLst>
                                            <p:cond delay="0"/>
                                          </p:stCondLst>
                                        </p:cTn>
                                        <p:tgtEl>
                                          <p:spTgt spid="25608"/>
                                        </p:tgtEl>
                                        <p:attrNameLst>
                                          <p:attrName>style.visibility</p:attrName>
                                        </p:attrNameLst>
                                      </p:cBhvr>
                                      <p:to>
                                        <p:strVal val="visible"/>
                                      </p:to>
                                    </p:set>
                                    <p:anim calcmode="lin" valueType="num">
                                      <p:cBhvr>
                                        <p:cTn id="18" dur="2000" fill="hold"/>
                                        <p:tgtEl>
                                          <p:spTgt spid="25608"/>
                                        </p:tgtEl>
                                        <p:attrNameLst>
                                          <p:attrName>ppt_w</p:attrName>
                                        </p:attrNameLst>
                                      </p:cBhvr>
                                      <p:tavLst>
                                        <p:tav tm="0">
                                          <p:val>
                                            <p:fltVal val="0"/>
                                          </p:val>
                                        </p:tav>
                                        <p:tav tm="100000">
                                          <p:val>
                                            <p:strVal val="#ppt_w"/>
                                          </p:val>
                                        </p:tav>
                                      </p:tavLst>
                                    </p:anim>
                                    <p:anim calcmode="lin" valueType="num">
                                      <p:cBhvr>
                                        <p:cTn id="19" dur="2000" fill="hold"/>
                                        <p:tgtEl>
                                          <p:spTgt spid="25608"/>
                                        </p:tgtEl>
                                        <p:attrNameLst>
                                          <p:attrName>ppt_h</p:attrName>
                                        </p:attrNameLst>
                                      </p:cBhvr>
                                      <p:tavLst>
                                        <p:tav tm="0">
                                          <p:val>
                                            <p:fltVal val="0"/>
                                          </p:val>
                                        </p:tav>
                                        <p:tav tm="100000">
                                          <p:val>
                                            <p:strVal val="#ppt_h"/>
                                          </p:val>
                                        </p:tav>
                                      </p:tavLst>
                                    </p:anim>
                                    <p:animEffect transition="in" filter="fade">
                                      <p:cBhvr>
                                        <p:cTn id="20" dur="2000"/>
                                        <p:tgtEl>
                                          <p:spTgt spid="25608"/>
                                        </p:tgtEl>
                                      </p:cBhvr>
                                    </p:animEffect>
                                  </p:childTnLst>
                                </p:cTn>
                              </p:par>
                              <p:par>
                                <p:cTn id="21" presetID="53" presetClass="entr" presetSubtype="0" fill="hold" grpId="0" nodeType="withEffect">
                                  <p:stCondLst>
                                    <p:cond delay="0"/>
                                  </p:stCondLst>
                                  <p:childTnLst>
                                    <p:set>
                                      <p:cBhvr>
                                        <p:cTn id="22" dur="1" fill="hold">
                                          <p:stCondLst>
                                            <p:cond delay="0"/>
                                          </p:stCondLst>
                                        </p:cTn>
                                        <p:tgtEl>
                                          <p:spTgt spid="25606"/>
                                        </p:tgtEl>
                                        <p:attrNameLst>
                                          <p:attrName>style.visibility</p:attrName>
                                        </p:attrNameLst>
                                      </p:cBhvr>
                                      <p:to>
                                        <p:strVal val="visible"/>
                                      </p:to>
                                    </p:set>
                                    <p:anim calcmode="lin" valueType="num">
                                      <p:cBhvr>
                                        <p:cTn id="23" dur="2000" fill="hold"/>
                                        <p:tgtEl>
                                          <p:spTgt spid="25606"/>
                                        </p:tgtEl>
                                        <p:attrNameLst>
                                          <p:attrName>ppt_w</p:attrName>
                                        </p:attrNameLst>
                                      </p:cBhvr>
                                      <p:tavLst>
                                        <p:tav tm="0">
                                          <p:val>
                                            <p:fltVal val="0"/>
                                          </p:val>
                                        </p:tav>
                                        <p:tav tm="100000">
                                          <p:val>
                                            <p:strVal val="#ppt_w"/>
                                          </p:val>
                                        </p:tav>
                                      </p:tavLst>
                                    </p:anim>
                                    <p:anim calcmode="lin" valueType="num">
                                      <p:cBhvr>
                                        <p:cTn id="24" dur="2000" fill="hold"/>
                                        <p:tgtEl>
                                          <p:spTgt spid="25606"/>
                                        </p:tgtEl>
                                        <p:attrNameLst>
                                          <p:attrName>ppt_h</p:attrName>
                                        </p:attrNameLst>
                                      </p:cBhvr>
                                      <p:tavLst>
                                        <p:tav tm="0">
                                          <p:val>
                                            <p:fltVal val="0"/>
                                          </p:val>
                                        </p:tav>
                                        <p:tav tm="100000">
                                          <p:val>
                                            <p:strVal val="#ppt_h"/>
                                          </p:val>
                                        </p:tav>
                                      </p:tavLst>
                                    </p:anim>
                                    <p:animEffect transition="in" filter="fade">
                                      <p:cBhvr>
                                        <p:cTn id="25" dur="2000"/>
                                        <p:tgtEl>
                                          <p:spTgt spid="256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2" grpId="0" animBg="1"/>
      <p:bldP spid="2560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www.artinfo.ru/bank/big/i0210405.jpg"/>
          <p:cNvPicPr>
            <a:picLocks noChangeAspect="1" noChangeArrowheads="1"/>
          </p:cNvPicPr>
          <p:nvPr/>
        </p:nvPicPr>
        <p:blipFill>
          <a:blip r:embed="rId2" cstate="print"/>
          <a:srcRect/>
          <a:stretch>
            <a:fillRect/>
          </a:stretch>
        </p:blipFill>
        <p:spPr bwMode="auto">
          <a:xfrm>
            <a:off x="251520" y="260648"/>
            <a:ext cx="8568952" cy="6336704"/>
          </a:xfrm>
          <a:prstGeom prst="rect">
            <a:avLst/>
          </a:prstGeom>
          <a:noFill/>
        </p:spPr>
      </p:pic>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Рисунок 7" descr="Картинка 11 из 518"/>
          <p:cNvPicPr>
            <a:picLocks noChangeAspect="1" noChangeArrowheads="1"/>
          </p:cNvPicPr>
          <p:nvPr/>
        </p:nvPicPr>
        <p:blipFill>
          <a:blip r:embed="rId2" cstate="print"/>
          <a:srcRect/>
          <a:stretch>
            <a:fillRect/>
          </a:stretch>
        </p:blipFill>
        <p:spPr bwMode="auto">
          <a:xfrm>
            <a:off x="214313" y="214313"/>
            <a:ext cx="2565400" cy="3857625"/>
          </a:xfrm>
          <a:prstGeom prst="rect">
            <a:avLst/>
          </a:prstGeom>
          <a:noFill/>
          <a:ln w="25400">
            <a:solidFill>
              <a:srgbClr val="663300"/>
            </a:solidFill>
            <a:prstDash val="sysDash"/>
            <a:miter lim="800000"/>
            <a:headEnd/>
            <a:tailEnd/>
          </a:ln>
        </p:spPr>
      </p:pic>
      <p:pic>
        <p:nvPicPr>
          <p:cNvPr id="18435" name="Рисунок 20" descr="Картинка 44 из 518"/>
          <p:cNvPicPr>
            <a:picLocks noChangeAspect="1" noChangeArrowheads="1"/>
          </p:cNvPicPr>
          <p:nvPr/>
        </p:nvPicPr>
        <p:blipFill>
          <a:blip r:embed="rId3" cstate="print"/>
          <a:srcRect/>
          <a:stretch>
            <a:fillRect/>
          </a:stretch>
        </p:blipFill>
        <p:spPr bwMode="auto">
          <a:xfrm>
            <a:off x="6194425" y="214313"/>
            <a:ext cx="2747963" cy="4071937"/>
          </a:xfrm>
          <a:prstGeom prst="rect">
            <a:avLst/>
          </a:prstGeom>
          <a:noFill/>
          <a:ln w="28575">
            <a:solidFill>
              <a:schemeClr val="tx1"/>
            </a:solidFill>
            <a:prstDash val="sysDash"/>
            <a:miter lim="800000"/>
            <a:headEnd/>
            <a:tailEnd/>
          </a:ln>
        </p:spPr>
      </p:pic>
      <p:pic>
        <p:nvPicPr>
          <p:cNvPr id="12" name="Рисунок 6" descr="Сестры милосердия в саду обители. Весна 1913 года."/>
          <p:cNvPicPr>
            <a:picLocks noChangeAspect="1" noChangeArrowheads="1"/>
          </p:cNvPicPr>
          <p:nvPr/>
        </p:nvPicPr>
        <p:blipFill>
          <a:blip r:embed="rId4" cstate="print"/>
          <a:srcRect/>
          <a:stretch>
            <a:fillRect/>
          </a:stretch>
        </p:blipFill>
        <p:spPr bwMode="auto">
          <a:xfrm>
            <a:off x="2428875" y="2928938"/>
            <a:ext cx="4495800" cy="3649662"/>
          </a:xfrm>
          <a:prstGeom prst="rect">
            <a:avLst/>
          </a:prstGeom>
          <a:noFill/>
          <a:ln w="34925">
            <a:solidFill>
              <a:srgbClr val="663300"/>
            </a:solidFill>
            <a:prstDash val="sysDash"/>
            <a:miter lim="800000"/>
            <a:headEnd/>
            <a:tailEnd/>
          </a:ln>
        </p:spPr>
      </p:pic>
      <p:sp>
        <p:nvSpPr>
          <p:cNvPr id="13" name="Прямоугольник 12"/>
          <p:cNvSpPr>
            <a:spLocks noChangeArrowheads="1"/>
          </p:cNvSpPr>
          <p:nvPr/>
        </p:nvSpPr>
        <p:spPr bwMode="auto">
          <a:xfrm>
            <a:off x="2714625" y="214313"/>
            <a:ext cx="3500438" cy="2678112"/>
          </a:xfrm>
          <a:prstGeom prst="rect">
            <a:avLst/>
          </a:prstGeom>
          <a:ln>
            <a:headEnd/>
            <a:tailEnd/>
          </a:ln>
        </p:spPr>
        <p:style>
          <a:lnRef idx="1">
            <a:schemeClr val="accent2"/>
          </a:lnRef>
          <a:fillRef idx="2">
            <a:schemeClr val="accent2"/>
          </a:fillRef>
          <a:effectRef idx="1">
            <a:schemeClr val="accent2"/>
          </a:effectRef>
          <a:fontRef idx="minor">
            <a:schemeClr val="dk1"/>
          </a:fontRef>
        </p:style>
        <p:txBody>
          <a:bodyPr>
            <a:spAutoFit/>
          </a:bodyPr>
          <a:lstStyle/>
          <a:p>
            <a:pPr algn="ctr"/>
            <a:r>
              <a:rPr lang="ru-RU" sz="2800" b="1" dirty="0">
                <a:solidFill>
                  <a:srgbClr val="993300"/>
                </a:solidFill>
                <a:latin typeface="Times New Roman" pitchFamily="18" charset="0"/>
                <a:cs typeface="Times New Roman" pitchFamily="18" charset="0"/>
              </a:rPr>
              <a:t>Великая княгиня Елизавета </a:t>
            </a:r>
          </a:p>
          <a:p>
            <a:pPr algn="ctr"/>
            <a:r>
              <a:rPr lang="ru-RU" sz="2800" b="1" dirty="0">
                <a:solidFill>
                  <a:srgbClr val="993300"/>
                </a:solidFill>
                <a:latin typeface="Times New Roman" pitchFamily="18" charset="0"/>
                <a:cs typeface="Times New Roman" pitchFamily="18" charset="0"/>
              </a:rPr>
              <a:t>и сестры милосердия в саду обители. </a:t>
            </a:r>
          </a:p>
          <a:p>
            <a:pPr algn="ctr"/>
            <a:r>
              <a:rPr lang="ru-RU" sz="2800" b="1" dirty="0">
                <a:solidFill>
                  <a:srgbClr val="993300"/>
                </a:solidFill>
                <a:latin typeface="Times New Roman" pitchFamily="18" charset="0"/>
                <a:cs typeface="Times New Roman" pitchFamily="18" charset="0"/>
              </a:rPr>
              <a:t>Весна 1913 года</a:t>
            </a:r>
            <a:r>
              <a:rPr lang="ru-RU" sz="2000" b="1" dirty="0">
                <a:solidFill>
                  <a:srgbClr val="993300"/>
                </a:solidFill>
                <a:latin typeface="Times New Roman" pitchFamily="18" charset="0"/>
                <a:cs typeface="Times New Roman" pitchFamily="18" charset="0"/>
              </a:rPr>
              <a:t>.</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2000"/>
                                  </p:stCondLst>
                                  <p:childTnLst>
                                    <p:set>
                                      <p:cBhvr>
                                        <p:cTn id="6" dur="1" fill="hold">
                                          <p:stCondLst>
                                            <p:cond delay="0"/>
                                          </p:stCondLst>
                                        </p:cTn>
                                        <p:tgtEl>
                                          <p:spTgt spid="12"/>
                                        </p:tgtEl>
                                        <p:attrNameLst>
                                          <p:attrName>style.visibility</p:attrName>
                                        </p:attrNameLst>
                                      </p:cBhvr>
                                      <p:to>
                                        <p:strVal val="visible"/>
                                      </p:to>
                                    </p:set>
                                    <p:anim calcmode="lin" valueType="num">
                                      <p:cBhvr>
                                        <p:cTn id="7" dur="2000" fill="hold"/>
                                        <p:tgtEl>
                                          <p:spTgt spid="12"/>
                                        </p:tgtEl>
                                        <p:attrNameLst>
                                          <p:attrName>ppt_w</p:attrName>
                                        </p:attrNameLst>
                                      </p:cBhvr>
                                      <p:tavLst>
                                        <p:tav tm="0">
                                          <p:val>
                                            <p:fltVal val="0"/>
                                          </p:val>
                                        </p:tav>
                                        <p:tav tm="100000">
                                          <p:val>
                                            <p:strVal val="#ppt_w"/>
                                          </p:val>
                                        </p:tav>
                                      </p:tavLst>
                                    </p:anim>
                                    <p:anim calcmode="lin" valueType="num">
                                      <p:cBhvr>
                                        <p:cTn id="8" dur="2000" fill="hold"/>
                                        <p:tgtEl>
                                          <p:spTgt spid="12"/>
                                        </p:tgtEl>
                                        <p:attrNameLst>
                                          <p:attrName>ppt_h</p:attrName>
                                        </p:attrNameLst>
                                      </p:cBhvr>
                                      <p:tavLst>
                                        <p:tav tm="0">
                                          <p:val>
                                            <p:fltVal val="0"/>
                                          </p:val>
                                        </p:tav>
                                        <p:tav tm="100000">
                                          <p:val>
                                            <p:strVal val="#ppt_h"/>
                                          </p:val>
                                        </p:tav>
                                      </p:tavLst>
                                    </p:anim>
                                    <p:animEffect transition="in" filter="fade">
                                      <p:cBhvr>
                                        <p:cTn id="9" dur="2000"/>
                                        <p:tgtEl>
                                          <p:spTgt spid="12"/>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2000" fill="hold"/>
                                        <p:tgtEl>
                                          <p:spTgt spid="13"/>
                                        </p:tgtEl>
                                        <p:attrNameLst>
                                          <p:attrName>ppt_w</p:attrName>
                                        </p:attrNameLst>
                                      </p:cBhvr>
                                      <p:tavLst>
                                        <p:tav tm="0">
                                          <p:val>
                                            <p:fltVal val="0"/>
                                          </p:val>
                                        </p:tav>
                                        <p:tav tm="100000">
                                          <p:val>
                                            <p:strVal val="#ppt_w"/>
                                          </p:val>
                                        </p:tav>
                                      </p:tavLst>
                                    </p:anim>
                                    <p:anim calcmode="lin" valueType="num">
                                      <p:cBhvr>
                                        <p:cTn id="13" dur="2000" fill="hold"/>
                                        <p:tgtEl>
                                          <p:spTgt spid="13"/>
                                        </p:tgtEl>
                                        <p:attrNameLst>
                                          <p:attrName>ppt_h</p:attrName>
                                        </p:attrNameLst>
                                      </p:cBhvr>
                                      <p:tavLst>
                                        <p:tav tm="0">
                                          <p:val>
                                            <p:fltVal val="0"/>
                                          </p:val>
                                        </p:tav>
                                        <p:tav tm="100000">
                                          <p:val>
                                            <p:strVal val="#ppt_h"/>
                                          </p:val>
                                        </p:tav>
                                      </p:tavLst>
                                    </p:anim>
                                    <p:animEffect transition="in" filter="fade">
                                      <p:cBhvr>
                                        <p:cTn id="14"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6" name="Picture 4"/>
          <p:cNvPicPr>
            <a:picLocks noChangeAspect="1" noChangeArrowheads="1"/>
          </p:cNvPicPr>
          <p:nvPr/>
        </p:nvPicPr>
        <p:blipFill>
          <a:blip r:embed="rId2" cstate="print"/>
          <a:srcRect/>
          <a:stretch>
            <a:fillRect/>
          </a:stretch>
        </p:blipFill>
        <p:spPr bwMode="auto">
          <a:xfrm>
            <a:off x="1500188" y="285750"/>
            <a:ext cx="6715125" cy="5024438"/>
          </a:xfrm>
          <a:prstGeom prst="rect">
            <a:avLst/>
          </a:prstGeom>
          <a:noFill/>
          <a:ln w="44450">
            <a:pattFill prst="wdDnDiag">
              <a:fgClr>
                <a:srgbClr val="800000"/>
              </a:fgClr>
              <a:bgClr>
                <a:srgbClr val="FF9900"/>
              </a:bgClr>
            </a:pattFill>
            <a:miter lim="800000"/>
            <a:headEnd/>
            <a:tailEnd/>
          </a:ln>
        </p:spPr>
      </p:pic>
      <p:sp>
        <p:nvSpPr>
          <p:cNvPr id="28677" name="Rectangle 5"/>
          <p:cNvSpPr>
            <a:spLocks noChangeArrowheads="1"/>
          </p:cNvSpPr>
          <p:nvPr/>
        </p:nvSpPr>
        <p:spPr bwMode="auto">
          <a:xfrm>
            <a:off x="179512" y="5304751"/>
            <a:ext cx="8784976" cy="1200329"/>
          </a:xfrm>
          <a:prstGeom prst="rect">
            <a:avLst/>
          </a:prstGeom>
          <a:ln>
            <a:headEnd/>
            <a:tailEnd/>
          </a:ln>
        </p:spPr>
        <p:style>
          <a:lnRef idx="1">
            <a:schemeClr val="accent2"/>
          </a:lnRef>
          <a:fillRef idx="2">
            <a:schemeClr val="accent2"/>
          </a:fillRef>
          <a:effectRef idx="1">
            <a:schemeClr val="accent2"/>
          </a:effectRef>
          <a:fontRef idx="minor">
            <a:schemeClr val="dk1"/>
          </a:fontRef>
        </p:style>
        <p:txBody>
          <a:bodyPr wrap="square" anchor="ctr">
            <a:spAutoFit/>
          </a:bodyPr>
          <a:lstStyle/>
          <a:p>
            <a:pPr algn="ctr"/>
            <a:r>
              <a:rPr lang="ru-RU" sz="2400" b="1" dirty="0">
                <a:solidFill>
                  <a:srgbClr val="660033"/>
                </a:solidFill>
                <a:latin typeface="Times New Roman" pitchFamily="18" charset="0"/>
              </a:rPr>
              <a:t>Великая Княгиня Елизавета Федоровна  во время освящения придела при новом храме во имя </a:t>
            </a:r>
            <a:r>
              <a:rPr lang="ru-RU" sz="2400" b="1" dirty="0" err="1">
                <a:solidFill>
                  <a:srgbClr val="660033"/>
                </a:solidFill>
                <a:latin typeface="Times New Roman" pitchFamily="18" charset="0"/>
              </a:rPr>
              <a:t>прп</a:t>
            </a:r>
            <a:r>
              <a:rPr lang="ru-RU" sz="2400" b="1" dirty="0">
                <a:solidFill>
                  <a:srgbClr val="660033"/>
                </a:solidFill>
                <a:latin typeface="Times New Roman" pitchFamily="18" charset="0"/>
              </a:rPr>
              <a:t>. Сергия Радонежского </a:t>
            </a:r>
          </a:p>
          <a:p>
            <a:pPr algn="ctr"/>
            <a:r>
              <a:rPr lang="ru-RU" sz="2400" b="1" dirty="0">
                <a:solidFill>
                  <a:srgbClr val="660033"/>
                </a:solidFill>
                <a:latin typeface="Times New Roman" pitchFamily="18" charset="0"/>
              </a:rPr>
              <a:t>в память о покойном Великом Князе Сергее Александровиче </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8676"/>
                                        </p:tgtEl>
                                        <p:attrNameLst>
                                          <p:attrName>style.visibility</p:attrName>
                                        </p:attrNameLst>
                                      </p:cBhvr>
                                      <p:to>
                                        <p:strVal val="visible"/>
                                      </p:to>
                                    </p:set>
                                    <p:animEffect transition="in" filter="fade">
                                      <p:cBhvr>
                                        <p:cTn id="7" dur="5000"/>
                                        <p:tgtEl>
                                          <p:spTgt spid="28676"/>
                                        </p:tgtEl>
                                      </p:cBhvr>
                                    </p:animEffect>
                                    <p:anim calcmode="lin" valueType="num">
                                      <p:cBhvr>
                                        <p:cTn id="8" dur="5000" fill="hold"/>
                                        <p:tgtEl>
                                          <p:spTgt spid="28676"/>
                                        </p:tgtEl>
                                        <p:attrNameLst>
                                          <p:attrName>ppt_x</p:attrName>
                                        </p:attrNameLst>
                                      </p:cBhvr>
                                      <p:tavLst>
                                        <p:tav tm="0">
                                          <p:val>
                                            <p:strVal val="#ppt_x"/>
                                          </p:val>
                                        </p:tav>
                                        <p:tav tm="100000">
                                          <p:val>
                                            <p:strVal val="#ppt_x"/>
                                          </p:val>
                                        </p:tav>
                                      </p:tavLst>
                                    </p:anim>
                                    <p:anim calcmode="lin" valueType="num">
                                      <p:cBhvr>
                                        <p:cTn id="9" dur="5000" fill="hold"/>
                                        <p:tgtEl>
                                          <p:spTgt spid="2867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8677"/>
                                        </p:tgtEl>
                                        <p:attrNameLst>
                                          <p:attrName>style.visibility</p:attrName>
                                        </p:attrNameLst>
                                      </p:cBhvr>
                                      <p:to>
                                        <p:strVal val="visible"/>
                                      </p:to>
                                    </p:set>
                                    <p:animEffect transition="in" filter="fade">
                                      <p:cBhvr>
                                        <p:cTn id="12" dur="1000"/>
                                        <p:tgtEl>
                                          <p:spTgt spid="28677"/>
                                        </p:tgtEl>
                                      </p:cBhvr>
                                    </p:animEffect>
                                    <p:anim calcmode="lin" valueType="num">
                                      <p:cBhvr>
                                        <p:cTn id="13" dur="1000" fill="hold"/>
                                        <p:tgtEl>
                                          <p:spTgt spid="28677"/>
                                        </p:tgtEl>
                                        <p:attrNameLst>
                                          <p:attrName>ppt_x</p:attrName>
                                        </p:attrNameLst>
                                      </p:cBhvr>
                                      <p:tavLst>
                                        <p:tav tm="0">
                                          <p:val>
                                            <p:strVal val="#ppt_x"/>
                                          </p:val>
                                        </p:tav>
                                        <p:tav tm="100000">
                                          <p:val>
                                            <p:strVal val="#ppt_x"/>
                                          </p:val>
                                        </p:tav>
                                      </p:tavLst>
                                    </p:anim>
                                    <p:anim calcmode="lin" valueType="num">
                                      <p:cBhvr>
                                        <p:cTn id="14" dur="1000" fill="hold"/>
                                        <p:tgtEl>
                                          <p:spTgt spid="28677"/>
                                        </p:tgtEl>
                                        <p:attrNameLst>
                                          <p:attrName>ppt_y</p:attrName>
                                        </p:attrNameLst>
                                      </p:cBhvr>
                                      <p:tavLst>
                                        <p:tav tm="0">
                                          <p:val>
                                            <p:strVal val="#ppt_y+.1"/>
                                          </p:val>
                                        </p:tav>
                                        <p:tav tm="100000">
                                          <p:val>
                                            <p:strVal val="#ppt_y"/>
                                          </p:val>
                                        </p:tav>
                                      </p:tavLst>
                                    </p:anim>
                                  </p:childTnLst>
                                </p:cTn>
                              </p:par>
                              <p:par>
                                <p:cTn id="15" presetID="53" presetClass="entr" presetSubtype="0" fill="hold" nodeType="withEffect">
                                  <p:stCondLst>
                                    <p:cond delay="0"/>
                                  </p:stCondLst>
                                  <p:childTnLst>
                                    <p:set>
                                      <p:cBhvr>
                                        <p:cTn id="16" dur="1" fill="hold">
                                          <p:stCondLst>
                                            <p:cond delay="0"/>
                                          </p:stCondLst>
                                        </p:cTn>
                                        <p:tgtEl>
                                          <p:spTgt spid="28676"/>
                                        </p:tgtEl>
                                        <p:attrNameLst>
                                          <p:attrName>style.visibility</p:attrName>
                                        </p:attrNameLst>
                                      </p:cBhvr>
                                      <p:to>
                                        <p:strVal val="visible"/>
                                      </p:to>
                                    </p:set>
                                    <p:anim calcmode="lin" valueType="num">
                                      <p:cBhvr>
                                        <p:cTn id="17" dur="500" fill="hold"/>
                                        <p:tgtEl>
                                          <p:spTgt spid="28676"/>
                                        </p:tgtEl>
                                        <p:attrNameLst>
                                          <p:attrName>ppt_w</p:attrName>
                                        </p:attrNameLst>
                                      </p:cBhvr>
                                      <p:tavLst>
                                        <p:tav tm="0">
                                          <p:val>
                                            <p:fltVal val="0"/>
                                          </p:val>
                                        </p:tav>
                                        <p:tav tm="100000">
                                          <p:val>
                                            <p:strVal val="#ppt_w"/>
                                          </p:val>
                                        </p:tav>
                                      </p:tavLst>
                                    </p:anim>
                                    <p:anim calcmode="lin" valueType="num">
                                      <p:cBhvr>
                                        <p:cTn id="18" dur="500" fill="hold"/>
                                        <p:tgtEl>
                                          <p:spTgt spid="28676"/>
                                        </p:tgtEl>
                                        <p:attrNameLst>
                                          <p:attrName>ppt_h</p:attrName>
                                        </p:attrNameLst>
                                      </p:cBhvr>
                                      <p:tavLst>
                                        <p:tav tm="0">
                                          <p:val>
                                            <p:fltVal val="0"/>
                                          </p:val>
                                        </p:tav>
                                        <p:tav tm="100000">
                                          <p:val>
                                            <p:strVal val="#ppt_h"/>
                                          </p:val>
                                        </p:tav>
                                      </p:tavLst>
                                    </p:anim>
                                    <p:animEffect transition="in" filter="fade">
                                      <p:cBhvr>
                                        <p:cTn id="19" dur="500"/>
                                        <p:tgtEl>
                                          <p:spTgt spid="286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7" grpId="0" animBg="1"/>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4" name="Содержимое 3" descr="Вел. кн. Татьяна ухаживает за раненными. Дворцовый Лазарет.jpg"/>
          <p:cNvPicPr>
            <a:picLocks noChangeAspect="1"/>
          </p:cNvPicPr>
          <p:nvPr/>
        </p:nvPicPr>
        <p:blipFill>
          <a:blip r:embed="rId2" cstate="print"/>
          <a:srcRect/>
          <a:stretch>
            <a:fillRect/>
          </a:stretch>
        </p:blipFill>
        <p:spPr bwMode="auto">
          <a:xfrm>
            <a:off x="1692275" y="765175"/>
            <a:ext cx="5683250" cy="5732463"/>
          </a:xfrm>
          <a:prstGeom prst="rect">
            <a:avLst/>
          </a:prstGeom>
          <a:noFill/>
          <a:ln w="44450">
            <a:pattFill prst="wdDnDiag">
              <a:fgClr>
                <a:srgbClr val="660033"/>
              </a:fgClr>
              <a:bgClr>
                <a:srgbClr val="FF9933"/>
              </a:bgClr>
            </a:pattFill>
            <a:miter lim="800000"/>
            <a:headEnd/>
            <a:tailEnd/>
          </a:ln>
        </p:spPr>
      </p:pic>
      <p:pic>
        <p:nvPicPr>
          <p:cNvPr id="35845" name="Содержимое 3" descr="А.Вырубова, Вел. кн. Татьяна и Ольга в кругу раненых. Дворцовый Лазарет.jpg"/>
          <p:cNvPicPr>
            <a:picLocks noChangeAspect="1"/>
          </p:cNvPicPr>
          <p:nvPr/>
        </p:nvPicPr>
        <p:blipFill>
          <a:blip r:embed="rId3" cstate="print"/>
          <a:srcRect/>
          <a:stretch>
            <a:fillRect/>
          </a:stretch>
        </p:blipFill>
        <p:spPr bwMode="auto">
          <a:xfrm>
            <a:off x="1116013" y="692150"/>
            <a:ext cx="7343775" cy="5799138"/>
          </a:xfrm>
          <a:prstGeom prst="rect">
            <a:avLst/>
          </a:prstGeom>
          <a:noFill/>
          <a:ln w="44450">
            <a:pattFill prst="wdDnDiag">
              <a:fgClr>
                <a:srgbClr val="660033"/>
              </a:fgClr>
              <a:bgClr>
                <a:srgbClr val="FF9933"/>
              </a:bgClr>
            </a:pattFill>
            <a:miter lim="800000"/>
            <a:headEnd/>
            <a:tailEnd/>
          </a:ln>
        </p:spPr>
      </p:pic>
      <p:sp>
        <p:nvSpPr>
          <p:cNvPr id="20484" name="Заголовок 1"/>
          <p:cNvSpPr txBox="1">
            <a:spLocks/>
          </p:cNvSpPr>
          <p:nvPr/>
        </p:nvSpPr>
        <p:spPr bwMode="auto">
          <a:xfrm>
            <a:off x="0" y="0"/>
            <a:ext cx="9144000" cy="857250"/>
          </a:xfrm>
          <a:prstGeom prst="rect">
            <a:avLst/>
          </a:prstGeom>
          <a:ln>
            <a:headEnd/>
            <a:tailEnd/>
          </a:ln>
        </p:spPr>
        <p:style>
          <a:lnRef idx="1">
            <a:schemeClr val="accent2"/>
          </a:lnRef>
          <a:fillRef idx="2">
            <a:schemeClr val="accent2"/>
          </a:fillRef>
          <a:effectRef idx="1">
            <a:schemeClr val="accent2"/>
          </a:effectRef>
          <a:fontRef idx="minor">
            <a:schemeClr val="dk1"/>
          </a:fontRef>
        </p:style>
        <p:txBody>
          <a:bodyPr anchor="ctr"/>
          <a:lstStyle/>
          <a:p>
            <a:pPr algn="ctr"/>
            <a:r>
              <a:rPr lang="ru-RU" sz="3800" b="1" dirty="0">
                <a:solidFill>
                  <a:srgbClr val="993300"/>
                </a:solidFill>
                <a:latin typeface="Monotype Corsiva" pitchFamily="66" charset="0"/>
              </a:rPr>
              <a:t>Великая княгиня ухаживает за раненными </a:t>
            </a:r>
          </a:p>
        </p:txBody>
      </p:sp>
      <p:sp>
        <p:nvSpPr>
          <p:cNvPr id="35847" name="Rectangle 7"/>
          <p:cNvSpPr>
            <a:spLocks noChangeArrowheads="1"/>
          </p:cNvSpPr>
          <p:nvPr/>
        </p:nvSpPr>
        <p:spPr bwMode="auto">
          <a:xfrm>
            <a:off x="2700338" y="5661025"/>
            <a:ext cx="4141787" cy="701675"/>
          </a:xfrm>
          <a:prstGeom prst="rect">
            <a:avLst/>
          </a:prstGeom>
          <a:ln>
            <a:headEnd/>
            <a:tailEnd/>
          </a:ln>
        </p:spPr>
        <p:style>
          <a:lnRef idx="1">
            <a:schemeClr val="accent2"/>
          </a:lnRef>
          <a:fillRef idx="2">
            <a:schemeClr val="accent2"/>
          </a:fillRef>
          <a:effectRef idx="1">
            <a:schemeClr val="accent2"/>
          </a:effectRef>
          <a:fontRef idx="minor">
            <a:schemeClr val="dk1"/>
          </a:fontRef>
        </p:style>
        <p:txBody>
          <a:bodyPr wrap="none">
            <a:spAutoFit/>
          </a:bodyPr>
          <a:lstStyle/>
          <a:p>
            <a:pPr>
              <a:defRPr/>
            </a:pPr>
            <a:r>
              <a:rPr lang="ru-RU" sz="4000" b="1" dirty="0">
                <a:solidFill>
                  <a:srgbClr val="FF9900"/>
                </a:solidFill>
                <a:effectLst>
                  <a:outerShdw blurRad="38100" dist="38100" dir="2700000" algn="tl">
                    <a:srgbClr val="000000"/>
                  </a:outerShdw>
                </a:effectLst>
                <a:latin typeface="Monotype Corsiva" pitchFamily="66" charset="0"/>
              </a:rPr>
              <a:t>Дворцовый Лазарет</a:t>
            </a:r>
            <a:r>
              <a:rPr lang="ru-RU" b="1" dirty="0">
                <a:solidFill>
                  <a:srgbClr val="993300"/>
                </a:solidFill>
                <a:effectLst>
                  <a:outerShdw blurRad="38100" dist="38100" dir="2700000" algn="tl">
                    <a:srgbClr val="000000"/>
                  </a:outerShdw>
                </a:effectLst>
              </a:rPr>
              <a:t>.</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withEffect">
                                  <p:stCondLst>
                                    <p:cond delay="0"/>
                                  </p:stCondLst>
                                  <p:childTnLst>
                                    <p:set>
                                      <p:cBhvr>
                                        <p:cTn id="6" dur="1" fill="hold">
                                          <p:stCondLst>
                                            <p:cond delay="0"/>
                                          </p:stCondLst>
                                        </p:cTn>
                                        <p:tgtEl>
                                          <p:spTgt spid="35844"/>
                                        </p:tgtEl>
                                        <p:attrNameLst>
                                          <p:attrName>style.visibility</p:attrName>
                                        </p:attrNameLst>
                                      </p:cBhvr>
                                      <p:to>
                                        <p:strVal val="visible"/>
                                      </p:to>
                                    </p:set>
                                    <p:anim calcmode="lin" valueType="num">
                                      <p:cBhvr>
                                        <p:cTn id="7" dur="2000" fill="hold"/>
                                        <p:tgtEl>
                                          <p:spTgt spid="35844"/>
                                        </p:tgtEl>
                                        <p:attrNameLst>
                                          <p:attrName>ppt_w</p:attrName>
                                        </p:attrNameLst>
                                      </p:cBhvr>
                                      <p:tavLst>
                                        <p:tav tm="0">
                                          <p:val>
                                            <p:fltVal val="0"/>
                                          </p:val>
                                        </p:tav>
                                        <p:tav tm="100000">
                                          <p:val>
                                            <p:strVal val="#ppt_w"/>
                                          </p:val>
                                        </p:tav>
                                      </p:tavLst>
                                    </p:anim>
                                    <p:anim calcmode="lin" valueType="num">
                                      <p:cBhvr>
                                        <p:cTn id="8" dur="2000" fill="hold"/>
                                        <p:tgtEl>
                                          <p:spTgt spid="35844"/>
                                        </p:tgtEl>
                                        <p:attrNameLst>
                                          <p:attrName>ppt_h</p:attrName>
                                        </p:attrNameLst>
                                      </p:cBhvr>
                                      <p:tavLst>
                                        <p:tav tm="0">
                                          <p:val>
                                            <p:fltVal val="0"/>
                                          </p:val>
                                        </p:tav>
                                        <p:tav tm="100000">
                                          <p:val>
                                            <p:strVal val="#ppt_h"/>
                                          </p:val>
                                        </p:tav>
                                      </p:tavLst>
                                    </p:anim>
                                    <p:animEffect transition="in" filter="fade">
                                      <p:cBhvr>
                                        <p:cTn id="9" dur="2000"/>
                                        <p:tgtEl>
                                          <p:spTgt spid="35844"/>
                                        </p:tgtEl>
                                      </p:cBhvr>
                                    </p:animEffect>
                                  </p:childTnLst>
                                </p:cTn>
                              </p:par>
                            </p:childTnLst>
                          </p:cTn>
                        </p:par>
                        <p:par>
                          <p:cTn id="10" fill="hold">
                            <p:stCondLst>
                              <p:cond delay="2000"/>
                            </p:stCondLst>
                            <p:childTnLst>
                              <p:par>
                                <p:cTn id="11" presetID="53" presetClass="entr" presetSubtype="0" fill="hold" nodeType="afterEffect">
                                  <p:stCondLst>
                                    <p:cond delay="0"/>
                                  </p:stCondLst>
                                  <p:childTnLst>
                                    <p:set>
                                      <p:cBhvr>
                                        <p:cTn id="12" dur="1" fill="hold">
                                          <p:stCondLst>
                                            <p:cond delay="0"/>
                                          </p:stCondLst>
                                        </p:cTn>
                                        <p:tgtEl>
                                          <p:spTgt spid="35845"/>
                                        </p:tgtEl>
                                        <p:attrNameLst>
                                          <p:attrName>style.visibility</p:attrName>
                                        </p:attrNameLst>
                                      </p:cBhvr>
                                      <p:to>
                                        <p:strVal val="visible"/>
                                      </p:to>
                                    </p:set>
                                    <p:anim calcmode="lin" valueType="num">
                                      <p:cBhvr>
                                        <p:cTn id="13" dur="3000" fill="hold"/>
                                        <p:tgtEl>
                                          <p:spTgt spid="35845"/>
                                        </p:tgtEl>
                                        <p:attrNameLst>
                                          <p:attrName>ppt_w</p:attrName>
                                        </p:attrNameLst>
                                      </p:cBhvr>
                                      <p:tavLst>
                                        <p:tav tm="0">
                                          <p:val>
                                            <p:fltVal val="0"/>
                                          </p:val>
                                        </p:tav>
                                        <p:tav tm="100000">
                                          <p:val>
                                            <p:strVal val="#ppt_w"/>
                                          </p:val>
                                        </p:tav>
                                      </p:tavLst>
                                    </p:anim>
                                    <p:anim calcmode="lin" valueType="num">
                                      <p:cBhvr>
                                        <p:cTn id="14" dur="3000" fill="hold"/>
                                        <p:tgtEl>
                                          <p:spTgt spid="35845"/>
                                        </p:tgtEl>
                                        <p:attrNameLst>
                                          <p:attrName>ppt_h</p:attrName>
                                        </p:attrNameLst>
                                      </p:cBhvr>
                                      <p:tavLst>
                                        <p:tav tm="0">
                                          <p:val>
                                            <p:fltVal val="0"/>
                                          </p:val>
                                        </p:tav>
                                        <p:tav tm="100000">
                                          <p:val>
                                            <p:strVal val="#ppt_h"/>
                                          </p:val>
                                        </p:tav>
                                      </p:tavLst>
                                    </p:anim>
                                    <p:animEffect transition="in" filter="fade">
                                      <p:cBhvr>
                                        <p:cTn id="15" dur="3000"/>
                                        <p:tgtEl>
                                          <p:spTgt spid="358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Заголовок 1"/>
          <p:cNvSpPr>
            <a:spLocks noGrp="1"/>
          </p:cNvSpPr>
          <p:nvPr>
            <p:ph type="title" idx="4294967295"/>
          </p:nvPr>
        </p:nvSpPr>
        <p:spPr>
          <a:xfrm>
            <a:off x="214313" y="6215063"/>
            <a:ext cx="8786812" cy="368300"/>
          </a:xfrm>
        </p:spPr>
        <p:txBody>
          <a:bodyPr>
            <a:normAutofit fontScale="90000"/>
          </a:bodyPr>
          <a:lstStyle/>
          <a:p>
            <a:pPr algn="l" eaLnBrk="1" hangingPunct="1">
              <a:defRPr/>
            </a:pPr>
            <a:r>
              <a:rPr lang="ru-RU" sz="2400" b="1" dirty="0" smtClean="0">
                <a:effectLst>
                  <a:outerShdw blurRad="38100" dist="38100" dir="2700000" algn="tl">
                    <a:srgbClr val="FFFFFF"/>
                  </a:outerShdw>
                </a:effectLst>
                <a:latin typeface="Monotype Corsiva" pitchFamily="66" charset="0"/>
              </a:rPr>
              <a:t>Великий князь Олег Константинович                        Константин Багратион</a:t>
            </a:r>
          </a:p>
        </p:txBody>
      </p:sp>
      <p:pic>
        <p:nvPicPr>
          <p:cNvPr id="32771" name="Содержимое 4" descr="Великий князь Олег Константинович.jpg"/>
          <p:cNvPicPr>
            <a:picLocks noGrp="1" noChangeAspect="1"/>
          </p:cNvPicPr>
          <p:nvPr>
            <p:ph sz="half" idx="4294967295"/>
          </p:nvPr>
        </p:nvPicPr>
        <p:blipFill>
          <a:blip r:embed="rId2" cstate="print"/>
          <a:srcRect/>
          <a:stretch>
            <a:fillRect/>
          </a:stretch>
        </p:blipFill>
        <p:spPr>
          <a:xfrm>
            <a:off x="285750" y="142875"/>
            <a:ext cx="3851275" cy="5857875"/>
          </a:xfrm>
          <a:noFill/>
          <a:ln w="44450">
            <a:pattFill prst="wdDnDiag">
              <a:fgClr>
                <a:srgbClr val="800000"/>
              </a:fgClr>
              <a:bgClr>
                <a:srgbClr val="FF9933"/>
              </a:bgClr>
            </a:pattFill>
          </a:ln>
        </p:spPr>
      </p:pic>
      <p:pic>
        <p:nvPicPr>
          <p:cNvPr id="32772" name="Содержимое 5" descr="Багратион-Мухранский Константин Александрович (князь.jpg"/>
          <p:cNvPicPr>
            <a:picLocks noGrp="1" noChangeAspect="1"/>
          </p:cNvPicPr>
          <p:nvPr>
            <p:ph sz="half" idx="4294967295"/>
          </p:nvPr>
        </p:nvPicPr>
        <p:blipFill>
          <a:blip r:embed="rId3" cstate="print"/>
          <a:srcRect/>
          <a:stretch>
            <a:fillRect/>
          </a:stretch>
        </p:blipFill>
        <p:spPr>
          <a:xfrm>
            <a:off x="4572000" y="142875"/>
            <a:ext cx="4373563" cy="5867400"/>
          </a:xfrm>
          <a:noFill/>
          <a:ln w="44450">
            <a:pattFill prst="wdDnDiag">
              <a:fgClr>
                <a:srgbClr val="800000"/>
              </a:fgClr>
              <a:bgClr>
                <a:srgbClr val="FF9933"/>
              </a:bgClr>
            </a:pattFill>
          </a:ln>
        </p:spPr>
      </p:pic>
      <p:pic>
        <p:nvPicPr>
          <p:cNvPr id="32773" name="Содержимое 3" descr="Константин Константинович (великий князь, 1858-1915, с семьей.jpg"/>
          <p:cNvPicPr>
            <a:picLocks noChangeAspect="1"/>
          </p:cNvPicPr>
          <p:nvPr/>
        </p:nvPicPr>
        <p:blipFill>
          <a:blip r:embed="rId4" cstate="print"/>
          <a:srcRect/>
          <a:stretch>
            <a:fillRect/>
          </a:stretch>
        </p:blipFill>
        <p:spPr bwMode="auto">
          <a:xfrm>
            <a:off x="0" y="0"/>
            <a:ext cx="9144000" cy="6858000"/>
          </a:xfrm>
          <a:prstGeom prst="rect">
            <a:avLst/>
          </a:prstGeom>
          <a:noFill/>
          <a:ln w="9525">
            <a:noFill/>
            <a:miter lim="800000"/>
            <a:headEnd/>
            <a:tailEnd/>
          </a:ln>
        </p:spPr>
      </p:pic>
      <p:sp>
        <p:nvSpPr>
          <p:cNvPr id="6" name="Заголовок 1"/>
          <p:cNvSpPr>
            <a:spLocks/>
          </p:cNvSpPr>
          <p:nvPr/>
        </p:nvSpPr>
        <p:spPr bwMode="auto">
          <a:xfrm>
            <a:off x="0" y="5949950"/>
            <a:ext cx="9144000" cy="908050"/>
          </a:xfrm>
          <a:prstGeom prst="rect">
            <a:avLst/>
          </a:prstGeom>
          <a:ln>
            <a:headEnd/>
            <a:tailEnd/>
          </a:ln>
        </p:spPr>
        <p:style>
          <a:lnRef idx="1">
            <a:schemeClr val="accent2"/>
          </a:lnRef>
          <a:fillRef idx="2">
            <a:schemeClr val="accent2"/>
          </a:fillRef>
          <a:effectRef idx="1">
            <a:schemeClr val="accent2"/>
          </a:effectRef>
          <a:fontRef idx="minor">
            <a:schemeClr val="dk1"/>
          </a:fontRef>
        </p:style>
        <p:txBody>
          <a:bodyPr anchor="ctr"/>
          <a:lstStyle/>
          <a:p>
            <a:pPr algn="ctr">
              <a:defRPr/>
            </a:pPr>
            <a:r>
              <a:rPr lang="ru-RU" sz="3200" b="1" dirty="0">
                <a:solidFill>
                  <a:srgbClr val="FF9900"/>
                </a:solidFill>
                <a:effectLst>
                  <a:outerShdw blurRad="38100" dist="38100" dir="2700000" algn="tl">
                    <a:srgbClr val="000000"/>
                  </a:outerShdw>
                </a:effectLst>
                <a:latin typeface="Monotype Corsiva" pitchFamily="66" charset="0"/>
              </a:rPr>
              <a:t>Константин Константинович  Романов</a:t>
            </a:r>
            <a:br>
              <a:rPr lang="ru-RU" sz="3200" b="1" dirty="0">
                <a:solidFill>
                  <a:srgbClr val="FF9900"/>
                </a:solidFill>
                <a:effectLst>
                  <a:outerShdw blurRad="38100" dist="38100" dir="2700000" algn="tl">
                    <a:srgbClr val="000000"/>
                  </a:outerShdw>
                </a:effectLst>
                <a:latin typeface="Monotype Corsiva" pitchFamily="66" charset="0"/>
              </a:rPr>
            </a:br>
            <a:r>
              <a:rPr lang="ru-RU" sz="3200" b="1" dirty="0">
                <a:solidFill>
                  <a:srgbClr val="FF9900"/>
                </a:solidFill>
                <a:effectLst>
                  <a:outerShdw blurRad="38100" dist="38100" dir="2700000" algn="tl">
                    <a:srgbClr val="000000"/>
                  </a:outerShdw>
                </a:effectLst>
                <a:latin typeface="Monotype Corsiva" pitchFamily="66" charset="0"/>
              </a:rPr>
              <a:t>(великий князь с семьей, 1858-1915)</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2000" fill="hold"/>
                                        <p:tgtEl>
                                          <p:spTgt spid="2"/>
                                        </p:tgtEl>
                                        <p:attrNameLst>
                                          <p:attrName>ppt_x</p:attrName>
                                        </p:attrNameLst>
                                      </p:cBhvr>
                                      <p:tavLst>
                                        <p:tav tm="0">
                                          <p:val>
                                            <p:strVal val="#ppt_x-.2"/>
                                          </p:val>
                                        </p:tav>
                                        <p:tav tm="100000">
                                          <p:val>
                                            <p:strVal val="#ppt_x"/>
                                          </p:val>
                                        </p:tav>
                                      </p:tavLst>
                                    </p:anim>
                                    <p:anim calcmode="lin" valueType="num">
                                      <p:cBhvr>
                                        <p:cTn id="8" dur="2000" fill="hold"/>
                                        <p:tgtEl>
                                          <p:spTgt spid="2"/>
                                        </p:tgtEl>
                                        <p:attrNameLst>
                                          <p:attrName>ppt_y</p:attrName>
                                        </p:attrNameLst>
                                      </p:cBhvr>
                                      <p:tavLst>
                                        <p:tav tm="0">
                                          <p:val>
                                            <p:strVal val="#ppt_y"/>
                                          </p:val>
                                        </p:tav>
                                        <p:tav tm="100000">
                                          <p:val>
                                            <p:strVal val="#ppt_y"/>
                                          </p:val>
                                        </p:tav>
                                      </p:tavLst>
                                    </p:anim>
                                    <p:animEffect transition="in" filter="wipe(right)" prLst="gradientSize: 0.1">
                                      <p:cBhvr>
                                        <p:cTn id="9" dur="2000"/>
                                        <p:tgtEl>
                                          <p:spTgt spid="2"/>
                                        </p:tgtEl>
                                      </p:cBhvr>
                                    </p:animEffect>
                                  </p:childTnLst>
                                </p:cTn>
                              </p:par>
                              <p:par>
                                <p:cTn id="10" presetID="44" presetClass="entr" presetSubtype="0" fill="hold" grpId="0" nodeType="withEffect">
                                  <p:stCondLst>
                                    <p:cond delay="2000"/>
                                  </p:stCondLst>
                                  <p:childTnLst>
                                    <p:set>
                                      <p:cBhvr>
                                        <p:cTn id="11" dur="1" fill="hold">
                                          <p:stCondLst>
                                            <p:cond delay="0"/>
                                          </p:stCondLst>
                                        </p:cTn>
                                        <p:tgtEl>
                                          <p:spTgt spid="32772">
                                            <p:bg/>
                                          </p:spTgt>
                                        </p:tgtEl>
                                        <p:attrNameLst>
                                          <p:attrName>style.visibility</p:attrName>
                                        </p:attrNameLst>
                                      </p:cBhvr>
                                      <p:to>
                                        <p:strVal val="visible"/>
                                      </p:to>
                                    </p:set>
                                    <p:animEffect transition="in" filter="fade">
                                      <p:cBhvr>
                                        <p:cTn id="12" dur="2000"/>
                                        <p:tgtEl>
                                          <p:spTgt spid="32772">
                                            <p:bg/>
                                          </p:spTgt>
                                        </p:tgtEl>
                                      </p:cBhvr>
                                    </p:animEffect>
                                    <p:anim calcmode="lin" valueType="num">
                                      <p:cBhvr>
                                        <p:cTn id="13" dur="2000" fill="hold"/>
                                        <p:tgtEl>
                                          <p:spTgt spid="32772">
                                            <p:bg/>
                                          </p:spTgt>
                                        </p:tgtEl>
                                        <p:attrNameLst>
                                          <p:attrName>ppt_x</p:attrName>
                                        </p:attrNameLst>
                                      </p:cBhvr>
                                      <p:tavLst>
                                        <p:tav tm="0">
                                          <p:val>
                                            <p:strVal val="#ppt_x"/>
                                          </p:val>
                                        </p:tav>
                                        <p:tav tm="100000">
                                          <p:val>
                                            <p:strVal val="#ppt_x"/>
                                          </p:val>
                                        </p:tav>
                                      </p:tavLst>
                                    </p:anim>
                                    <p:anim calcmode="lin" valueType="num">
                                      <p:cBhvr>
                                        <p:cTn id="14" dur="2000" fill="hold"/>
                                        <p:tgtEl>
                                          <p:spTgt spid="32772">
                                            <p:bg/>
                                          </p:spTgt>
                                        </p:tgtEl>
                                        <p:attrNameLst>
                                          <p:attrName>ppt_y</p:attrName>
                                        </p:attrNameLst>
                                      </p:cBhvr>
                                      <p:tavLst>
                                        <p:tav tm="0">
                                          <p:val>
                                            <p:strVal val="#ppt_y+.05"/>
                                          </p:val>
                                        </p:tav>
                                        <p:tav tm="100000">
                                          <p:val>
                                            <p:strVal val="#ppt_y"/>
                                          </p:val>
                                        </p:tav>
                                      </p:tavLst>
                                    </p:anim>
                                  </p:childTnLst>
                                </p:cTn>
                              </p:par>
                              <p:par>
                                <p:cTn id="15" presetID="44" presetClass="entr" presetSubtype="0" fill="hold" grpId="0" nodeType="withEffect">
                                  <p:stCondLst>
                                    <p:cond delay="2000"/>
                                  </p:stCondLst>
                                  <p:childTnLst>
                                    <p:set>
                                      <p:cBhvr>
                                        <p:cTn id="16" dur="1" fill="hold">
                                          <p:stCondLst>
                                            <p:cond delay="0"/>
                                          </p:stCondLst>
                                        </p:cTn>
                                        <p:tgtEl>
                                          <p:spTgt spid="32771">
                                            <p:bg/>
                                          </p:spTgt>
                                        </p:tgtEl>
                                        <p:attrNameLst>
                                          <p:attrName>style.visibility</p:attrName>
                                        </p:attrNameLst>
                                      </p:cBhvr>
                                      <p:to>
                                        <p:strVal val="visible"/>
                                      </p:to>
                                    </p:set>
                                    <p:animEffect transition="in" filter="fade">
                                      <p:cBhvr>
                                        <p:cTn id="17" dur="2000"/>
                                        <p:tgtEl>
                                          <p:spTgt spid="32771">
                                            <p:bg/>
                                          </p:spTgt>
                                        </p:tgtEl>
                                      </p:cBhvr>
                                    </p:animEffect>
                                    <p:anim calcmode="lin" valueType="num">
                                      <p:cBhvr>
                                        <p:cTn id="18" dur="2000" fill="hold"/>
                                        <p:tgtEl>
                                          <p:spTgt spid="32771">
                                            <p:bg/>
                                          </p:spTgt>
                                        </p:tgtEl>
                                        <p:attrNameLst>
                                          <p:attrName>ppt_x</p:attrName>
                                        </p:attrNameLst>
                                      </p:cBhvr>
                                      <p:tavLst>
                                        <p:tav tm="0">
                                          <p:val>
                                            <p:strVal val="#ppt_x"/>
                                          </p:val>
                                        </p:tav>
                                        <p:tav tm="100000">
                                          <p:val>
                                            <p:strVal val="#ppt_x"/>
                                          </p:val>
                                        </p:tav>
                                      </p:tavLst>
                                    </p:anim>
                                    <p:anim calcmode="lin" valueType="num">
                                      <p:cBhvr>
                                        <p:cTn id="19" dur="2000" fill="hold"/>
                                        <p:tgtEl>
                                          <p:spTgt spid="32771">
                                            <p:bg/>
                                          </p:spTgt>
                                        </p:tgtEl>
                                        <p:attrNameLst>
                                          <p:attrName>ppt_y</p:attrName>
                                        </p:attrNameLst>
                                      </p:cBhvr>
                                      <p:tavLst>
                                        <p:tav tm="0">
                                          <p:val>
                                            <p:strVal val="#ppt_y+.05"/>
                                          </p:val>
                                        </p:tav>
                                        <p:tav tm="100000">
                                          <p:val>
                                            <p:strVal val="#ppt_y"/>
                                          </p:val>
                                        </p:tav>
                                      </p:tavLst>
                                    </p:anim>
                                  </p:childTnLst>
                                </p:cTn>
                              </p:par>
                              <p:par>
                                <p:cTn id="20" presetID="53" presetClass="entr" presetSubtype="0" fill="hold" nodeType="withEffect">
                                  <p:stCondLst>
                                    <p:cond delay="0"/>
                                  </p:stCondLst>
                                  <p:childTnLst>
                                    <p:set>
                                      <p:cBhvr>
                                        <p:cTn id="21" dur="1" fill="hold">
                                          <p:stCondLst>
                                            <p:cond delay="0"/>
                                          </p:stCondLst>
                                        </p:cTn>
                                        <p:tgtEl>
                                          <p:spTgt spid="32771"/>
                                        </p:tgtEl>
                                        <p:attrNameLst>
                                          <p:attrName>style.visibility</p:attrName>
                                        </p:attrNameLst>
                                      </p:cBhvr>
                                      <p:to>
                                        <p:strVal val="visible"/>
                                      </p:to>
                                    </p:set>
                                    <p:anim calcmode="lin" valueType="num">
                                      <p:cBhvr>
                                        <p:cTn id="22" dur="500" fill="hold"/>
                                        <p:tgtEl>
                                          <p:spTgt spid="32771"/>
                                        </p:tgtEl>
                                        <p:attrNameLst>
                                          <p:attrName>ppt_w</p:attrName>
                                        </p:attrNameLst>
                                      </p:cBhvr>
                                      <p:tavLst>
                                        <p:tav tm="0">
                                          <p:val>
                                            <p:fltVal val="0"/>
                                          </p:val>
                                        </p:tav>
                                        <p:tav tm="100000">
                                          <p:val>
                                            <p:strVal val="#ppt_w"/>
                                          </p:val>
                                        </p:tav>
                                      </p:tavLst>
                                    </p:anim>
                                    <p:anim calcmode="lin" valueType="num">
                                      <p:cBhvr>
                                        <p:cTn id="23" dur="500" fill="hold"/>
                                        <p:tgtEl>
                                          <p:spTgt spid="32771"/>
                                        </p:tgtEl>
                                        <p:attrNameLst>
                                          <p:attrName>ppt_h</p:attrName>
                                        </p:attrNameLst>
                                      </p:cBhvr>
                                      <p:tavLst>
                                        <p:tav tm="0">
                                          <p:val>
                                            <p:fltVal val="0"/>
                                          </p:val>
                                        </p:tav>
                                        <p:tav tm="100000">
                                          <p:val>
                                            <p:strVal val="#ppt_h"/>
                                          </p:val>
                                        </p:tav>
                                      </p:tavLst>
                                    </p:anim>
                                    <p:animEffect transition="in" filter="fade">
                                      <p:cBhvr>
                                        <p:cTn id="24" dur="500"/>
                                        <p:tgtEl>
                                          <p:spTgt spid="32771"/>
                                        </p:tgtEl>
                                      </p:cBhvr>
                                    </p:animEffect>
                                  </p:childTnLst>
                                </p:cTn>
                              </p:par>
                            </p:childTnLst>
                          </p:cTn>
                        </p:par>
                        <p:par>
                          <p:cTn id="25" fill="hold">
                            <p:stCondLst>
                              <p:cond delay="4000"/>
                            </p:stCondLst>
                            <p:childTnLst>
                              <p:par>
                                <p:cTn id="26" presetID="53" presetClass="entr" presetSubtype="0" fill="hold" nodeType="afterEffect">
                                  <p:stCondLst>
                                    <p:cond delay="1000"/>
                                  </p:stCondLst>
                                  <p:childTnLst>
                                    <p:set>
                                      <p:cBhvr>
                                        <p:cTn id="27" dur="1" fill="hold">
                                          <p:stCondLst>
                                            <p:cond delay="0"/>
                                          </p:stCondLst>
                                        </p:cTn>
                                        <p:tgtEl>
                                          <p:spTgt spid="32773"/>
                                        </p:tgtEl>
                                        <p:attrNameLst>
                                          <p:attrName>style.visibility</p:attrName>
                                        </p:attrNameLst>
                                      </p:cBhvr>
                                      <p:to>
                                        <p:strVal val="visible"/>
                                      </p:to>
                                    </p:set>
                                    <p:anim calcmode="lin" valueType="num">
                                      <p:cBhvr>
                                        <p:cTn id="28" dur="3000" fill="hold"/>
                                        <p:tgtEl>
                                          <p:spTgt spid="32773"/>
                                        </p:tgtEl>
                                        <p:attrNameLst>
                                          <p:attrName>ppt_w</p:attrName>
                                        </p:attrNameLst>
                                      </p:cBhvr>
                                      <p:tavLst>
                                        <p:tav tm="0">
                                          <p:val>
                                            <p:fltVal val="0"/>
                                          </p:val>
                                        </p:tav>
                                        <p:tav tm="100000">
                                          <p:val>
                                            <p:strVal val="#ppt_w"/>
                                          </p:val>
                                        </p:tav>
                                      </p:tavLst>
                                    </p:anim>
                                    <p:anim calcmode="lin" valueType="num">
                                      <p:cBhvr>
                                        <p:cTn id="29" dur="3000" fill="hold"/>
                                        <p:tgtEl>
                                          <p:spTgt spid="32773"/>
                                        </p:tgtEl>
                                        <p:attrNameLst>
                                          <p:attrName>ppt_h</p:attrName>
                                        </p:attrNameLst>
                                      </p:cBhvr>
                                      <p:tavLst>
                                        <p:tav tm="0">
                                          <p:val>
                                            <p:fltVal val="0"/>
                                          </p:val>
                                        </p:tav>
                                        <p:tav tm="100000">
                                          <p:val>
                                            <p:strVal val="#ppt_h"/>
                                          </p:val>
                                        </p:tav>
                                      </p:tavLst>
                                    </p:anim>
                                    <p:animEffect transition="in" filter="fade">
                                      <p:cBhvr>
                                        <p:cTn id="30" dur="3000"/>
                                        <p:tgtEl>
                                          <p:spTgt spid="32773"/>
                                        </p:tgtEl>
                                      </p:cBhvr>
                                    </p:animEffect>
                                  </p:childTnLst>
                                </p:cTn>
                              </p:par>
                            </p:childTnLst>
                          </p:cTn>
                        </p:par>
                        <p:par>
                          <p:cTn id="31" fill="hold">
                            <p:stCondLst>
                              <p:cond delay="8000"/>
                            </p:stCondLst>
                            <p:childTnLst>
                              <p:par>
                                <p:cTn id="32" presetID="53" presetClass="entr" presetSubtype="0" fill="hold" grpId="0" nodeType="afterEffect">
                                  <p:stCondLst>
                                    <p:cond delay="0"/>
                                  </p:stCondLst>
                                  <p:childTnLst>
                                    <p:set>
                                      <p:cBhvr>
                                        <p:cTn id="33" dur="1" fill="hold">
                                          <p:stCondLst>
                                            <p:cond delay="0"/>
                                          </p:stCondLst>
                                        </p:cTn>
                                        <p:tgtEl>
                                          <p:spTgt spid="6"/>
                                        </p:tgtEl>
                                        <p:attrNameLst>
                                          <p:attrName>style.visibility</p:attrName>
                                        </p:attrNameLst>
                                      </p:cBhvr>
                                      <p:to>
                                        <p:strVal val="visible"/>
                                      </p:to>
                                    </p:set>
                                    <p:anim calcmode="lin" valueType="num">
                                      <p:cBhvr>
                                        <p:cTn id="34" dur="3000" fill="hold"/>
                                        <p:tgtEl>
                                          <p:spTgt spid="6"/>
                                        </p:tgtEl>
                                        <p:attrNameLst>
                                          <p:attrName>ppt_w</p:attrName>
                                        </p:attrNameLst>
                                      </p:cBhvr>
                                      <p:tavLst>
                                        <p:tav tm="0">
                                          <p:val>
                                            <p:fltVal val="0"/>
                                          </p:val>
                                        </p:tav>
                                        <p:tav tm="100000">
                                          <p:val>
                                            <p:strVal val="#ppt_w"/>
                                          </p:val>
                                        </p:tav>
                                      </p:tavLst>
                                    </p:anim>
                                    <p:anim calcmode="lin" valueType="num">
                                      <p:cBhvr>
                                        <p:cTn id="35" dur="3000" fill="hold"/>
                                        <p:tgtEl>
                                          <p:spTgt spid="6"/>
                                        </p:tgtEl>
                                        <p:attrNameLst>
                                          <p:attrName>ppt_h</p:attrName>
                                        </p:attrNameLst>
                                      </p:cBhvr>
                                      <p:tavLst>
                                        <p:tav tm="0">
                                          <p:val>
                                            <p:fltVal val="0"/>
                                          </p:val>
                                        </p:tav>
                                        <p:tav tm="100000">
                                          <p:val>
                                            <p:strVal val="#ppt_h"/>
                                          </p:val>
                                        </p:tav>
                                      </p:tavLst>
                                    </p:anim>
                                    <p:animEffect transition="in" filter="fade">
                                      <p:cBhvr>
                                        <p:cTn id="36" dur="3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2771" grpId="0" build="p" animBg="1"/>
      <p:bldP spid="32772" grpId="0" build="p" animBg="1"/>
      <p:bldP spid="6" grpId="0" animBg="1"/>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8" name="Rectangle 4"/>
          <p:cNvSpPr>
            <a:spLocks noChangeArrowheads="1"/>
          </p:cNvSpPr>
          <p:nvPr/>
        </p:nvSpPr>
        <p:spPr bwMode="auto">
          <a:xfrm>
            <a:off x="1979613" y="37433"/>
            <a:ext cx="5934075" cy="830997"/>
          </a:xfrm>
          <a:prstGeom prst="rect">
            <a:avLst/>
          </a:prstGeom>
          <a:ln>
            <a:headEnd/>
            <a:tailEnd/>
          </a:ln>
        </p:spPr>
        <p:style>
          <a:lnRef idx="1">
            <a:schemeClr val="accent2"/>
          </a:lnRef>
          <a:fillRef idx="2">
            <a:schemeClr val="accent2"/>
          </a:fillRef>
          <a:effectRef idx="1">
            <a:schemeClr val="accent2"/>
          </a:effectRef>
          <a:fontRef idx="minor">
            <a:schemeClr val="dk1"/>
          </a:fontRef>
        </p:style>
        <p:txBody>
          <a:bodyPr wrap="square" anchor="ctr">
            <a:spAutoFit/>
          </a:bodyPr>
          <a:lstStyle/>
          <a:p>
            <a:r>
              <a:rPr lang="ru-RU" sz="4800" b="1">
                <a:solidFill>
                  <a:srgbClr val="993300"/>
                </a:solidFill>
                <a:latin typeface="Monotype Corsiva" pitchFamily="66" charset="0"/>
              </a:rPr>
              <a:t>ПУТЬ К СВЯТОСТИ</a:t>
            </a:r>
            <a:r>
              <a:rPr lang="ru-RU">
                <a:solidFill>
                  <a:srgbClr val="993300"/>
                </a:solidFill>
              </a:rPr>
              <a:t> </a:t>
            </a:r>
          </a:p>
        </p:txBody>
      </p:sp>
      <p:pic>
        <p:nvPicPr>
          <p:cNvPr id="26630" name="Picture 6" descr="Начальница Марфо-Марьинской обители великая княгиня Елизавета Федоровна с шитьем">
            <a:hlinkClick r:id="rId2"/>
          </p:cNvPr>
          <p:cNvPicPr>
            <a:picLocks noChangeAspect="1" noChangeArrowheads="1"/>
          </p:cNvPicPr>
          <p:nvPr/>
        </p:nvPicPr>
        <p:blipFill>
          <a:blip r:embed="rId3" r:link="rId4" cstate="print"/>
          <a:srcRect/>
          <a:stretch>
            <a:fillRect/>
          </a:stretch>
        </p:blipFill>
        <p:spPr bwMode="auto">
          <a:xfrm>
            <a:off x="5724525" y="1268413"/>
            <a:ext cx="2894013" cy="4032250"/>
          </a:xfrm>
          <a:prstGeom prst="rect">
            <a:avLst/>
          </a:prstGeom>
          <a:noFill/>
          <a:ln w="44450">
            <a:pattFill prst="wdDnDiag">
              <a:fgClr>
                <a:srgbClr val="800000"/>
              </a:fgClr>
              <a:bgClr>
                <a:srgbClr val="FF9933"/>
              </a:bgClr>
            </a:pattFill>
            <a:miter lim="800000"/>
            <a:headEnd/>
            <a:tailEnd/>
          </a:ln>
        </p:spPr>
      </p:pic>
      <p:sp>
        <p:nvSpPr>
          <p:cNvPr id="26631" name="Rectangle 7"/>
          <p:cNvSpPr>
            <a:spLocks noChangeArrowheads="1"/>
          </p:cNvSpPr>
          <p:nvPr/>
        </p:nvSpPr>
        <p:spPr bwMode="auto">
          <a:xfrm>
            <a:off x="5508104" y="5373688"/>
            <a:ext cx="3456384" cy="1190625"/>
          </a:xfrm>
          <a:prstGeom prst="rect">
            <a:avLst/>
          </a:prstGeom>
          <a:ln>
            <a:headEnd/>
            <a:tailEnd/>
          </a:ln>
        </p:spPr>
        <p:style>
          <a:lnRef idx="1">
            <a:schemeClr val="accent2"/>
          </a:lnRef>
          <a:fillRef idx="2">
            <a:schemeClr val="accent2"/>
          </a:fillRef>
          <a:effectRef idx="1">
            <a:schemeClr val="accent2"/>
          </a:effectRef>
          <a:fontRef idx="minor">
            <a:schemeClr val="dk1"/>
          </a:fontRef>
        </p:style>
        <p:txBody>
          <a:bodyPr wrap="square" anchor="ctr">
            <a:spAutoFit/>
          </a:bodyPr>
          <a:lstStyle/>
          <a:p>
            <a:pPr algn="ctr"/>
            <a:r>
              <a:rPr lang="ru-RU" b="1" dirty="0">
                <a:solidFill>
                  <a:srgbClr val="993300"/>
                </a:solidFill>
              </a:rPr>
              <a:t>Начальница </a:t>
            </a:r>
          </a:p>
          <a:p>
            <a:pPr algn="ctr"/>
            <a:r>
              <a:rPr lang="ru-RU" b="1" dirty="0" err="1">
                <a:solidFill>
                  <a:srgbClr val="993300"/>
                </a:solidFill>
              </a:rPr>
              <a:t>Марфо-Мариинской</a:t>
            </a:r>
            <a:r>
              <a:rPr lang="ru-RU" b="1" dirty="0">
                <a:solidFill>
                  <a:srgbClr val="993300"/>
                </a:solidFill>
              </a:rPr>
              <a:t> обители </a:t>
            </a:r>
          </a:p>
          <a:p>
            <a:pPr algn="ctr"/>
            <a:r>
              <a:rPr lang="ru-RU" b="1" dirty="0">
                <a:solidFill>
                  <a:srgbClr val="993300"/>
                </a:solidFill>
              </a:rPr>
              <a:t>великая княгиня Елизавета Федоровна с шитьем</a:t>
            </a:r>
          </a:p>
        </p:txBody>
      </p:sp>
      <p:pic>
        <p:nvPicPr>
          <p:cNvPr id="26632" name="Picture 8" descr="Марфо-Мариинская Обитель. 1910-е годы">
            <a:hlinkClick r:id="rId5"/>
          </p:cNvPr>
          <p:cNvPicPr>
            <a:picLocks noChangeAspect="1" noChangeArrowheads="1"/>
          </p:cNvPicPr>
          <p:nvPr/>
        </p:nvPicPr>
        <p:blipFill>
          <a:blip r:embed="rId6" r:link="rId7" cstate="print"/>
          <a:srcRect/>
          <a:stretch>
            <a:fillRect/>
          </a:stretch>
        </p:blipFill>
        <p:spPr bwMode="auto">
          <a:xfrm>
            <a:off x="684213" y="1268413"/>
            <a:ext cx="4464050" cy="3894137"/>
          </a:xfrm>
          <a:prstGeom prst="rect">
            <a:avLst/>
          </a:prstGeom>
          <a:noFill/>
          <a:ln w="44450">
            <a:pattFill prst="wdDnDiag">
              <a:fgClr>
                <a:srgbClr val="660033"/>
              </a:fgClr>
              <a:bgClr>
                <a:srgbClr val="FF6600"/>
              </a:bgClr>
            </a:pattFill>
            <a:miter lim="800000"/>
            <a:headEnd/>
            <a:tailEnd/>
          </a:ln>
        </p:spPr>
      </p:pic>
      <p:sp>
        <p:nvSpPr>
          <p:cNvPr id="26633" name="Rectangle 9"/>
          <p:cNvSpPr>
            <a:spLocks noChangeArrowheads="1"/>
          </p:cNvSpPr>
          <p:nvPr/>
        </p:nvSpPr>
        <p:spPr bwMode="auto">
          <a:xfrm>
            <a:off x="611560" y="5198429"/>
            <a:ext cx="4608511" cy="1384995"/>
          </a:xfrm>
          <a:prstGeom prst="rect">
            <a:avLst/>
          </a:prstGeom>
          <a:ln>
            <a:headEnd/>
            <a:tailEnd/>
          </a:ln>
        </p:spPr>
        <p:style>
          <a:lnRef idx="1">
            <a:schemeClr val="accent2"/>
          </a:lnRef>
          <a:fillRef idx="2">
            <a:schemeClr val="accent2"/>
          </a:fillRef>
          <a:effectRef idx="1">
            <a:schemeClr val="accent2"/>
          </a:effectRef>
          <a:fontRef idx="minor">
            <a:schemeClr val="dk1"/>
          </a:fontRef>
        </p:style>
        <p:txBody>
          <a:bodyPr wrap="square" anchor="ctr">
            <a:spAutoFit/>
          </a:bodyPr>
          <a:lstStyle/>
          <a:p>
            <a:r>
              <a:rPr lang="ru-RU" sz="2800" b="1" dirty="0" err="1">
                <a:solidFill>
                  <a:srgbClr val="993300"/>
                </a:solidFill>
              </a:rPr>
              <a:t>Марфо-Мариинская</a:t>
            </a:r>
            <a:r>
              <a:rPr lang="ru-RU" sz="2800" b="1" dirty="0">
                <a:solidFill>
                  <a:srgbClr val="993300"/>
                </a:solidFill>
              </a:rPr>
              <a:t> Обитель. </a:t>
            </a:r>
          </a:p>
          <a:p>
            <a:r>
              <a:rPr lang="ru-RU" sz="2800" b="1" dirty="0">
                <a:solidFill>
                  <a:srgbClr val="993300"/>
                </a:solidFill>
              </a:rPr>
              <a:t>1910-е годы</a:t>
            </a:r>
            <a:r>
              <a:rPr lang="ru-RU" sz="2800" dirty="0">
                <a:solidFill>
                  <a:srgbClr val="993300"/>
                </a:solidFill>
              </a:rPr>
              <a:t> </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26628"/>
                                        </p:tgtEl>
                                        <p:attrNameLst>
                                          <p:attrName>style.visibility</p:attrName>
                                        </p:attrNameLst>
                                      </p:cBhvr>
                                      <p:to>
                                        <p:strVal val="visible"/>
                                      </p:to>
                                    </p:set>
                                    <p:anim calcmode="lin" valueType="num">
                                      <p:cBhvr>
                                        <p:cTn id="7" dur="1000" fill="hold"/>
                                        <p:tgtEl>
                                          <p:spTgt spid="26628"/>
                                        </p:tgtEl>
                                        <p:attrNameLst>
                                          <p:attrName>ppt_w</p:attrName>
                                        </p:attrNameLst>
                                      </p:cBhvr>
                                      <p:tavLst>
                                        <p:tav tm="0">
                                          <p:val>
                                            <p:fltVal val="0"/>
                                          </p:val>
                                        </p:tav>
                                        <p:tav tm="100000">
                                          <p:val>
                                            <p:strVal val="#ppt_w"/>
                                          </p:val>
                                        </p:tav>
                                      </p:tavLst>
                                    </p:anim>
                                    <p:anim calcmode="lin" valueType="num">
                                      <p:cBhvr>
                                        <p:cTn id="8" dur="1000" fill="hold"/>
                                        <p:tgtEl>
                                          <p:spTgt spid="26628"/>
                                        </p:tgtEl>
                                        <p:attrNameLst>
                                          <p:attrName>ppt_h</p:attrName>
                                        </p:attrNameLst>
                                      </p:cBhvr>
                                      <p:tavLst>
                                        <p:tav tm="0">
                                          <p:val>
                                            <p:fltVal val="0"/>
                                          </p:val>
                                        </p:tav>
                                        <p:tav tm="100000">
                                          <p:val>
                                            <p:strVal val="#ppt_h"/>
                                          </p:val>
                                        </p:tav>
                                      </p:tavLst>
                                    </p:anim>
                                    <p:animEffect transition="in" filter="fade">
                                      <p:cBhvr>
                                        <p:cTn id="9" dur="1000"/>
                                        <p:tgtEl>
                                          <p:spTgt spid="26628"/>
                                        </p:tgtEl>
                                      </p:cBhvr>
                                    </p:animEffect>
                                  </p:childTnLst>
                                </p:cTn>
                              </p:par>
                            </p:childTnLst>
                          </p:cTn>
                        </p:par>
                        <p:par>
                          <p:cTn id="10" fill="hold">
                            <p:stCondLst>
                              <p:cond delay="1000"/>
                            </p:stCondLst>
                            <p:childTnLst>
                              <p:par>
                                <p:cTn id="11" presetID="53" presetClass="entr" presetSubtype="0" fill="hold" nodeType="afterEffect">
                                  <p:stCondLst>
                                    <p:cond delay="0"/>
                                  </p:stCondLst>
                                  <p:childTnLst>
                                    <p:set>
                                      <p:cBhvr>
                                        <p:cTn id="12" dur="1" fill="hold">
                                          <p:stCondLst>
                                            <p:cond delay="0"/>
                                          </p:stCondLst>
                                        </p:cTn>
                                        <p:tgtEl>
                                          <p:spTgt spid="26630"/>
                                        </p:tgtEl>
                                        <p:attrNameLst>
                                          <p:attrName>style.visibility</p:attrName>
                                        </p:attrNameLst>
                                      </p:cBhvr>
                                      <p:to>
                                        <p:strVal val="visible"/>
                                      </p:to>
                                    </p:set>
                                    <p:anim calcmode="lin" valueType="num">
                                      <p:cBhvr>
                                        <p:cTn id="13" dur="3000" fill="hold"/>
                                        <p:tgtEl>
                                          <p:spTgt spid="26630"/>
                                        </p:tgtEl>
                                        <p:attrNameLst>
                                          <p:attrName>ppt_w</p:attrName>
                                        </p:attrNameLst>
                                      </p:cBhvr>
                                      <p:tavLst>
                                        <p:tav tm="0">
                                          <p:val>
                                            <p:fltVal val="0"/>
                                          </p:val>
                                        </p:tav>
                                        <p:tav tm="100000">
                                          <p:val>
                                            <p:strVal val="#ppt_w"/>
                                          </p:val>
                                        </p:tav>
                                      </p:tavLst>
                                    </p:anim>
                                    <p:anim calcmode="lin" valueType="num">
                                      <p:cBhvr>
                                        <p:cTn id="14" dur="3000" fill="hold"/>
                                        <p:tgtEl>
                                          <p:spTgt spid="26630"/>
                                        </p:tgtEl>
                                        <p:attrNameLst>
                                          <p:attrName>ppt_h</p:attrName>
                                        </p:attrNameLst>
                                      </p:cBhvr>
                                      <p:tavLst>
                                        <p:tav tm="0">
                                          <p:val>
                                            <p:fltVal val="0"/>
                                          </p:val>
                                        </p:tav>
                                        <p:tav tm="100000">
                                          <p:val>
                                            <p:strVal val="#ppt_h"/>
                                          </p:val>
                                        </p:tav>
                                      </p:tavLst>
                                    </p:anim>
                                    <p:animEffect transition="in" filter="fade">
                                      <p:cBhvr>
                                        <p:cTn id="15" dur="3000"/>
                                        <p:tgtEl>
                                          <p:spTgt spid="26630"/>
                                        </p:tgtEl>
                                      </p:cBhvr>
                                    </p:animEffect>
                                  </p:childTnLst>
                                </p:cTn>
                              </p:par>
                              <p:par>
                                <p:cTn id="16" presetID="53" presetClass="entr" presetSubtype="0" fill="hold" nodeType="withEffect">
                                  <p:stCondLst>
                                    <p:cond delay="0"/>
                                  </p:stCondLst>
                                  <p:childTnLst>
                                    <p:set>
                                      <p:cBhvr>
                                        <p:cTn id="17" dur="1" fill="hold">
                                          <p:stCondLst>
                                            <p:cond delay="0"/>
                                          </p:stCondLst>
                                        </p:cTn>
                                        <p:tgtEl>
                                          <p:spTgt spid="26632"/>
                                        </p:tgtEl>
                                        <p:attrNameLst>
                                          <p:attrName>style.visibility</p:attrName>
                                        </p:attrNameLst>
                                      </p:cBhvr>
                                      <p:to>
                                        <p:strVal val="visible"/>
                                      </p:to>
                                    </p:set>
                                    <p:anim calcmode="lin" valueType="num">
                                      <p:cBhvr>
                                        <p:cTn id="18" dur="3000" fill="hold"/>
                                        <p:tgtEl>
                                          <p:spTgt spid="26632"/>
                                        </p:tgtEl>
                                        <p:attrNameLst>
                                          <p:attrName>ppt_w</p:attrName>
                                        </p:attrNameLst>
                                      </p:cBhvr>
                                      <p:tavLst>
                                        <p:tav tm="0">
                                          <p:val>
                                            <p:fltVal val="0"/>
                                          </p:val>
                                        </p:tav>
                                        <p:tav tm="100000">
                                          <p:val>
                                            <p:strVal val="#ppt_w"/>
                                          </p:val>
                                        </p:tav>
                                      </p:tavLst>
                                    </p:anim>
                                    <p:anim calcmode="lin" valueType="num">
                                      <p:cBhvr>
                                        <p:cTn id="19" dur="3000" fill="hold"/>
                                        <p:tgtEl>
                                          <p:spTgt spid="26632"/>
                                        </p:tgtEl>
                                        <p:attrNameLst>
                                          <p:attrName>ppt_h</p:attrName>
                                        </p:attrNameLst>
                                      </p:cBhvr>
                                      <p:tavLst>
                                        <p:tav tm="0">
                                          <p:val>
                                            <p:fltVal val="0"/>
                                          </p:val>
                                        </p:tav>
                                        <p:tav tm="100000">
                                          <p:val>
                                            <p:strVal val="#ppt_h"/>
                                          </p:val>
                                        </p:tav>
                                      </p:tavLst>
                                    </p:anim>
                                    <p:animEffect transition="in" filter="fade">
                                      <p:cBhvr>
                                        <p:cTn id="20" dur="3000"/>
                                        <p:tgtEl>
                                          <p:spTgt spid="26632"/>
                                        </p:tgtEl>
                                      </p:cBhvr>
                                    </p:animEffect>
                                  </p:childTnLst>
                                </p:cTn>
                              </p:par>
                              <p:par>
                                <p:cTn id="21" presetID="53" presetClass="entr" presetSubtype="0" fill="hold" grpId="0" nodeType="withEffect">
                                  <p:stCondLst>
                                    <p:cond delay="0"/>
                                  </p:stCondLst>
                                  <p:childTnLst>
                                    <p:set>
                                      <p:cBhvr>
                                        <p:cTn id="22" dur="1" fill="hold">
                                          <p:stCondLst>
                                            <p:cond delay="0"/>
                                          </p:stCondLst>
                                        </p:cTn>
                                        <p:tgtEl>
                                          <p:spTgt spid="26631"/>
                                        </p:tgtEl>
                                        <p:attrNameLst>
                                          <p:attrName>style.visibility</p:attrName>
                                        </p:attrNameLst>
                                      </p:cBhvr>
                                      <p:to>
                                        <p:strVal val="visible"/>
                                      </p:to>
                                    </p:set>
                                    <p:anim calcmode="lin" valueType="num">
                                      <p:cBhvr>
                                        <p:cTn id="23" dur="2000" fill="hold"/>
                                        <p:tgtEl>
                                          <p:spTgt spid="26631"/>
                                        </p:tgtEl>
                                        <p:attrNameLst>
                                          <p:attrName>ppt_w</p:attrName>
                                        </p:attrNameLst>
                                      </p:cBhvr>
                                      <p:tavLst>
                                        <p:tav tm="0">
                                          <p:val>
                                            <p:fltVal val="0"/>
                                          </p:val>
                                        </p:tav>
                                        <p:tav tm="100000">
                                          <p:val>
                                            <p:strVal val="#ppt_w"/>
                                          </p:val>
                                        </p:tav>
                                      </p:tavLst>
                                    </p:anim>
                                    <p:anim calcmode="lin" valueType="num">
                                      <p:cBhvr>
                                        <p:cTn id="24" dur="2000" fill="hold"/>
                                        <p:tgtEl>
                                          <p:spTgt spid="26631"/>
                                        </p:tgtEl>
                                        <p:attrNameLst>
                                          <p:attrName>ppt_h</p:attrName>
                                        </p:attrNameLst>
                                      </p:cBhvr>
                                      <p:tavLst>
                                        <p:tav tm="0">
                                          <p:val>
                                            <p:fltVal val="0"/>
                                          </p:val>
                                        </p:tav>
                                        <p:tav tm="100000">
                                          <p:val>
                                            <p:strVal val="#ppt_h"/>
                                          </p:val>
                                        </p:tav>
                                      </p:tavLst>
                                    </p:anim>
                                    <p:animEffect transition="in" filter="fade">
                                      <p:cBhvr>
                                        <p:cTn id="25" dur="2000"/>
                                        <p:tgtEl>
                                          <p:spTgt spid="26631"/>
                                        </p:tgtEl>
                                      </p:cBhvr>
                                    </p:animEffect>
                                  </p:childTnLst>
                                </p:cTn>
                              </p:par>
                              <p:par>
                                <p:cTn id="26" presetID="53" presetClass="entr" presetSubtype="0" fill="hold" grpId="0" nodeType="withEffect">
                                  <p:stCondLst>
                                    <p:cond delay="0"/>
                                  </p:stCondLst>
                                  <p:childTnLst>
                                    <p:set>
                                      <p:cBhvr>
                                        <p:cTn id="27" dur="1" fill="hold">
                                          <p:stCondLst>
                                            <p:cond delay="0"/>
                                          </p:stCondLst>
                                        </p:cTn>
                                        <p:tgtEl>
                                          <p:spTgt spid="26633"/>
                                        </p:tgtEl>
                                        <p:attrNameLst>
                                          <p:attrName>style.visibility</p:attrName>
                                        </p:attrNameLst>
                                      </p:cBhvr>
                                      <p:to>
                                        <p:strVal val="visible"/>
                                      </p:to>
                                    </p:set>
                                    <p:anim calcmode="lin" valueType="num">
                                      <p:cBhvr>
                                        <p:cTn id="28" dur="500" fill="hold"/>
                                        <p:tgtEl>
                                          <p:spTgt spid="26633"/>
                                        </p:tgtEl>
                                        <p:attrNameLst>
                                          <p:attrName>ppt_w</p:attrName>
                                        </p:attrNameLst>
                                      </p:cBhvr>
                                      <p:tavLst>
                                        <p:tav tm="0">
                                          <p:val>
                                            <p:fltVal val="0"/>
                                          </p:val>
                                        </p:tav>
                                        <p:tav tm="100000">
                                          <p:val>
                                            <p:strVal val="#ppt_w"/>
                                          </p:val>
                                        </p:tav>
                                      </p:tavLst>
                                    </p:anim>
                                    <p:anim calcmode="lin" valueType="num">
                                      <p:cBhvr>
                                        <p:cTn id="29" dur="500" fill="hold"/>
                                        <p:tgtEl>
                                          <p:spTgt spid="26633"/>
                                        </p:tgtEl>
                                        <p:attrNameLst>
                                          <p:attrName>ppt_h</p:attrName>
                                        </p:attrNameLst>
                                      </p:cBhvr>
                                      <p:tavLst>
                                        <p:tav tm="0">
                                          <p:val>
                                            <p:fltVal val="0"/>
                                          </p:val>
                                        </p:tav>
                                        <p:tav tm="100000">
                                          <p:val>
                                            <p:strVal val="#ppt_h"/>
                                          </p:val>
                                        </p:tav>
                                      </p:tavLst>
                                    </p:anim>
                                    <p:animEffect transition="in" filter="fade">
                                      <p:cBhvr>
                                        <p:cTn id="30" dur="500"/>
                                        <p:tgtEl>
                                          <p:spTgt spid="266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8" grpId="0" animBg="1"/>
      <p:bldP spid="26631" grpId="0" animBg="1"/>
      <p:bldP spid="26633" grpId="0" animBg="1"/>
    </p:bldLst>
  </p:timing>
</p:sld>
</file>

<file path=ppt/slides/slide1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7661" name="Rectangle 13"/>
          <p:cNvSpPr>
            <a:spLocks noChangeArrowheads="1"/>
          </p:cNvSpPr>
          <p:nvPr/>
        </p:nvSpPr>
        <p:spPr bwMode="auto">
          <a:xfrm>
            <a:off x="1785938" y="0"/>
            <a:ext cx="5934075" cy="823913"/>
          </a:xfrm>
          <a:prstGeom prst="rect">
            <a:avLst/>
          </a:prstGeom>
          <a:ln>
            <a:headEnd/>
            <a:tailEnd/>
          </a:ln>
        </p:spPr>
        <p:style>
          <a:lnRef idx="1">
            <a:schemeClr val="accent2"/>
          </a:lnRef>
          <a:fillRef idx="2">
            <a:schemeClr val="accent2"/>
          </a:fillRef>
          <a:effectRef idx="1">
            <a:schemeClr val="accent2"/>
          </a:effectRef>
          <a:fontRef idx="minor">
            <a:schemeClr val="dk1"/>
          </a:fontRef>
        </p:style>
        <p:txBody>
          <a:bodyPr wrap="none" anchor="ctr">
            <a:spAutoFit/>
          </a:bodyPr>
          <a:lstStyle/>
          <a:p>
            <a:r>
              <a:rPr lang="ru-RU" sz="4800" b="1" dirty="0">
                <a:solidFill>
                  <a:srgbClr val="993300"/>
                </a:solidFill>
                <a:latin typeface="Monotype Corsiva" pitchFamily="66" charset="0"/>
              </a:rPr>
              <a:t>ПУТЬ К СВЯТОСТИ</a:t>
            </a:r>
            <a:r>
              <a:rPr lang="ru-RU" dirty="0">
                <a:solidFill>
                  <a:srgbClr val="993300"/>
                </a:solidFill>
              </a:rPr>
              <a:t> </a:t>
            </a:r>
          </a:p>
        </p:txBody>
      </p:sp>
      <p:pic>
        <p:nvPicPr>
          <p:cNvPr id="27663" name="Picture 15" descr="e757cffe1f79[1]"/>
          <p:cNvPicPr>
            <a:picLocks noChangeAspect="1" noChangeArrowheads="1"/>
          </p:cNvPicPr>
          <p:nvPr/>
        </p:nvPicPr>
        <p:blipFill>
          <a:blip r:embed="rId2" cstate="print"/>
          <a:srcRect/>
          <a:stretch>
            <a:fillRect/>
          </a:stretch>
        </p:blipFill>
        <p:spPr bwMode="auto">
          <a:xfrm>
            <a:off x="1357313" y="1071563"/>
            <a:ext cx="6786562" cy="5492750"/>
          </a:xfrm>
          <a:prstGeom prst="rect">
            <a:avLst/>
          </a:prstGeom>
          <a:noFill/>
          <a:ln w="44450">
            <a:pattFill prst="wdDnDiag">
              <a:fgClr>
                <a:srgbClr val="990000"/>
              </a:fgClr>
              <a:bgClr>
                <a:srgbClr val="FF9900"/>
              </a:bgClr>
            </a:pattFill>
            <a:miter lim="800000"/>
            <a:headEnd/>
            <a:tailEnd/>
          </a:ln>
        </p:spPr>
      </p:pic>
      <p:pic>
        <p:nvPicPr>
          <p:cNvPr id="27665" name="Содержимое 3" descr="1000304.jpg"/>
          <p:cNvPicPr>
            <a:picLocks noChangeAspect="1"/>
          </p:cNvPicPr>
          <p:nvPr/>
        </p:nvPicPr>
        <p:blipFill>
          <a:blip r:embed="rId3" cstate="print"/>
          <a:srcRect/>
          <a:stretch>
            <a:fillRect/>
          </a:stretch>
        </p:blipFill>
        <p:spPr bwMode="auto">
          <a:xfrm>
            <a:off x="1500188" y="1000125"/>
            <a:ext cx="6286500" cy="5595938"/>
          </a:xfrm>
          <a:prstGeom prst="rect">
            <a:avLst/>
          </a:prstGeom>
          <a:noFill/>
          <a:ln w="44450">
            <a:pattFill prst="wdDnDiag">
              <a:fgClr>
                <a:srgbClr val="660033"/>
              </a:fgClr>
              <a:bgClr>
                <a:srgbClr val="FF9933"/>
              </a:bgClr>
            </a:pattFill>
            <a:miter lim="800000"/>
            <a:headEnd/>
            <a:tailEnd/>
          </a:ln>
        </p:spPr>
      </p:pic>
      <p:pic>
        <p:nvPicPr>
          <p:cNvPr id="27666" name="Picture 18" descr="Великая княгиня Елизавета Федоровна">
            <a:hlinkClick r:id="rId4"/>
          </p:cNvPr>
          <p:cNvPicPr>
            <a:picLocks noChangeAspect="1" noChangeArrowheads="1"/>
          </p:cNvPicPr>
          <p:nvPr/>
        </p:nvPicPr>
        <p:blipFill>
          <a:blip r:embed="rId5" r:link="rId6" cstate="print"/>
          <a:srcRect/>
          <a:stretch>
            <a:fillRect/>
          </a:stretch>
        </p:blipFill>
        <p:spPr bwMode="auto">
          <a:xfrm>
            <a:off x="2928938" y="1143000"/>
            <a:ext cx="3473450" cy="5156200"/>
          </a:xfrm>
          <a:prstGeom prst="rect">
            <a:avLst/>
          </a:prstGeom>
          <a:noFill/>
          <a:ln w="44450">
            <a:pattFill prst="wdDnDiag">
              <a:fgClr>
                <a:srgbClr val="660033"/>
              </a:fgClr>
              <a:bgClr>
                <a:srgbClr val="FF9933"/>
              </a:bgClr>
            </a:pattFill>
            <a:miter lim="800000"/>
            <a:headEnd/>
            <a:tailEnd/>
          </a:ln>
        </p:spPr>
      </p:pic>
      <p:pic>
        <p:nvPicPr>
          <p:cNvPr id="27667" name="Содержимое 3" descr="Великая княгиня Елисавета Федоровна в монашеском облачении. 1910.jpg"/>
          <p:cNvPicPr>
            <a:picLocks noChangeAspect="1"/>
          </p:cNvPicPr>
          <p:nvPr/>
        </p:nvPicPr>
        <p:blipFill>
          <a:blip r:embed="rId7" cstate="print"/>
          <a:srcRect/>
          <a:stretch>
            <a:fillRect/>
          </a:stretch>
        </p:blipFill>
        <p:spPr bwMode="auto">
          <a:xfrm>
            <a:off x="2714625" y="714375"/>
            <a:ext cx="3857625" cy="5908675"/>
          </a:xfrm>
          <a:prstGeom prst="rect">
            <a:avLst/>
          </a:prstGeom>
          <a:noFill/>
          <a:ln w="44450">
            <a:pattFill prst="wdDnDiag">
              <a:fgClr>
                <a:srgbClr val="660033"/>
              </a:fgClr>
              <a:bgClr>
                <a:srgbClr val="FF9933"/>
              </a:bgClr>
            </a:patt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27661"/>
                                        </p:tgtEl>
                                        <p:attrNameLst>
                                          <p:attrName>style.visibility</p:attrName>
                                        </p:attrNameLst>
                                      </p:cBhvr>
                                      <p:to>
                                        <p:strVal val="visible"/>
                                      </p:to>
                                    </p:set>
                                    <p:anim calcmode="lin" valueType="num">
                                      <p:cBhvr>
                                        <p:cTn id="7" dur="1000" fill="hold"/>
                                        <p:tgtEl>
                                          <p:spTgt spid="27661"/>
                                        </p:tgtEl>
                                        <p:attrNameLst>
                                          <p:attrName>ppt_w</p:attrName>
                                        </p:attrNameLst>
                                      </p:cBhvr>
                                      <p:tavLst>
                                        <p:tav tm="0">
                                          <p:val>
                                            <p:fltVal val="0"/>
                                          </p:val>
                                        </p:tav>
                                        <p:tav tm="100000">
                                          <p:val>
                                            <p:strVal val="#ppt_w"/>
                                          </p:val>
                                        </p:tav>
                                      </p:tavLst>
                                    </p:anim>
                                    <p:anim calcmode="lin" valueType="num">
                                      <p:cBhvr>
                                        <p:cTn id="8" dur="1000" fill="hold"/>
                                        <p:tgtEl>
                                          <p:spTgt spid="27661"/>
                                        </p:tgtEl>
                                        <p:attrNameLst>
                                          <p:attrName>ppt_h</p:attrName>
                                        </p:attrNameLst>
                                      </p:cBhvr>
                                      <p:tavLst>
                                        <p:tav tm="0">
                                          <p:val>
                                            <p:fltVal val="0"/>
                                          </p:val>
                                        </p:tav>
                                        <p:tav tm="100000">
                                          <p:val>
                                            <p:strVal val="#ppt_h"/>
                                          </p:val>
                                        </p:tav>
                                      </p:tavLst>
                                    </p:anim>
                                    <p:animEffect transition="in" filter="fade">
                                      <p:cBhvr>
                                        <p:cTn id="9" dur="1000"/>
                                        <p:tgtEl>
                                          <p:spTgt spid="27661"/>
                                        </p:tgtEl>
                                      </p:cBhvr>
                                    </p:animEffect>
                                  </p:childTnLst>
                                </p:cTn>
                              </p:par>
                              <p:par>
                                <p:cTn id="10" presetID="53" presetClass="entr" presetSubtype="0" fill="hold" nodeType="withEffect">
                                  <p:stCondLst>
                                    <p:cond delay="0"/>
                                  </p:stCondLst>
                                  <p:childTnLst>
                                    <p:set>
                                      <p:cBhvr>
                                        <p:cTn id="11" dur="1" fill="hold">
                                          <p:stCondLst>
                                            <p:cond delay="0"/>
                                          </p:stCondLst>
                                        </p:cTn>
                                        <p:tgtEl>
                                          <p:spTgt spid="27663"/>
                                        </p:tgtEl>
                                        <p:attrNameLst>
                                          <p:attrName>style.visibility</p:attrName>
                                        </p:attrNameLst>
                                      </p:cBhvr>
                                      <p:to>
                                        <p:strVal val="visible"/>
                                      </p:to>
                                    </p:set>
                                    <p:anim calcmode="lin" valueType="num">
                                      <p:cBhvr>
                                        <p:cTn id="12" dur="3000" fill="hold"/>
                                        <p:tgtEl>
                                          <p:spTgt spid="27663"/>
                                        </p:tgtEl>
                                        <p:attrNameLst>
                                          <p:attrName>ppt_w</p:attrName>
                                        </p:attrNameLst>
                                      </p:cBhvr>
                                      <p:tavLst>
                                        <p:tav tm="0">
                                          <p:val>
                                            <p:fltVal val="0"/>
                                          </p:val>
                                        </p:tav>
                                        <p:tav tm="100000">
                                          <p:val>
                                            <p:strVal val="#ppt_w"/>
                                          </p:val>
                                        </p:tav>
                                      </p:tavLst>
                                    </p:anim>
                                    <p:anim calcmode="lin" valueType="num">
                                      <p:cBhvr>
                                        <p:cTn id="13" dur="3000" fill="hold"/>
                                        <p:tgtEl>
                                          <p:spTgt spid="27663"/>
                                        </p:tgtEl>
                                        <p:attrNameLst>
                                          <p:attrName>ppt_h</p:attrName>
                                        </p:attrNameLst>
                                      </p:cBhvr>
                                      <p:tavLst>
                                        <p:tav tm="0">
                                          <p:val>
                                            <p:fltVal val="0"/>
                                          </p:val>
                                        </p:tav>
                                        <p:tav tm="100000">
                                          <p:val>
                                            <p:strVal val="#ppt_h"/>
                                          </p:val>
                                        </p:tav>
                                      </p:tavLst>
                                    </p:anim>
                                    <p:animEffect transition="in" filter="fade">
                                      <p:cBhvr>
                                        <p:cTn id="14" dur="3000"/>
                                        <p:tgtEl>
                                          <p:spTgt spid="27663"/>
                                        </p:tgtEl>
                                      </p:cBhvr>
                                    </p:animEffect>
                                  </p:childTnLst>
                                </p:cTn>
                              </p:par>
                            </p:childTnLst>
                          </p:cTn>
                        </p:par>
                        <p:par>
                          <p:cTn id="15" fill="hold">
                            <p:stCondLst>
                              <p:cond delay="3000"/>
                            </p:stCondLst>
                            <p:childTnLst>
                              <p:par>
                                <p:cTn id="16" presetID="1" presetClass="exit" presetSubtype="0" fill="hold" nodeType="afterEffect">
                                  <p:stCondLst>
                                    <p:cond delay="1000"/>
                                  </p:stCondLst>
                                  <p:childTnLst>
                                    <p:set>
                                      <p:cBhvr>
                                        <p:cTn id="17" dur="1" fill="hold">
                                          <p:stCondLst>
                                            <p:cond delay="0"/>
                                          </p:stCondLst>
                                        </p:cTn>
                                        <p:tgtEl>
                                          <p:spTgt spid="27663"/>
                                        </p:tgtEl>
                                        <p:attrNameLst>
                                          <p:attrName>style.visibility</p:attrName>
                                        </p:attrNameLst>
                                      </p:cBhvr>
                                      <p:to>
                                        <p:strVal val="hidden"/>
                                      </p:to>
                                    </p:set>
                                  </p:childTnLst>
                                </p:cTn>
                              </p:par>
                            </p:childTnLst>
                          </p:cTn>
                        </p:par>
                        <p:par>
                          <p:cTn id="18" fill="hold">
                            <p:stCondLst>
                              <p:cond delay="4000"/>
                            </p:stCondLst>
                            <p:childTnLst>
                              <p:par>
                                <p:cTn id="19" presetID="53" presetClass="entr" presetSubtype="0" fill="hold" nodeType="afterEffect">
                                  <p:stCondLst>
                                    <p:cond delay="0"/>
                                  </p:stCondLst>
                                  <p:childTnLst>
                                    <p:set>
                                      <p:cBhvr>
                                        <p:cTn id="20" dur="1" fill="hold">
                                          <p:stCondLst>
                                            <p:cond delay="0"/>
                                          </p:stCondLst>
                                        </p:cTn>
                                        <p:tgtEl>
                                          <p:spTgt spid="27665"/>
                                        </p:tgtEl>
                                        <p:attrNameLst>
                                          <p:attrName>style.visibility</p:attrName>
                                        </p:attrNameLst>
                                      </p:cBhvr>
                                      <p:to>
                                        <p:strVal val="visible"/>
                                      </p:to>
                                    </p:set>
                                    <p:anim calcmode="lin" valueType="num">
                                      <p:cBhvr>
                                        <p:cTn id="21" dur="3000" fill="hold"/>
                                        <p:tgtEl>
                                          <p:spTgt spid="27665"/>
                                        </p:tgtEl>
                                        <p:attrNameLst>
                                          <p:attrName>ppt_w</p:attrName>
                                        </p:attrNameLst>
                                      </p:cBhvr>
                                      <p:tavLst>
                                        <p:tav tm="0">
                                          <p:val>
                                            <p:fltVal val="0"/>
                                          </p:val>
                                        </p:tav>
                                        <p:tav tm="100000">
                                          <p:val>
                                            <p:strVal val="#ppt_w"/>
                                          </p:val>
                                        </p:tav>
                                      </p:tavLst>
                                    </p:anim>
                                    <p:anim calcmode="lin" valueType="num">
                                      <p:cBhvr>
                                        <p:cTn id="22" dur="3000" fill="hold"/>
                                        <p:tgtEl>
                                          <p:spTgt spid="27665"/>
                                        </p:tgtEl>
                                        <p:attrNameLst>
                                          <p:attrName>ppt_h</p:attrName>
                                        </p:attrNameLst>
                                      </p:cBhvr>
                                      <p:tavLst>
                                        <p:tav tm="0">
                                          <p:val>
                                            <p:fltVal val="0"/>
                                          </p:val>
                                        </p:tav>
                                        <p:tav tm="100000">
                                          <p:val>
                                            <p:strVal val="#ppt_h"/>
                                          </p:val>
                                        </p:tav>
                                      </p:tavLst>
                                    </p:anim>
                                    <p:animEffect transition="in" filter="fade">
                                      <p:cBhvr>
                                        <p:cTn id="23" dur="3000"/>
                                        <p:tgtEl>
                                          <p:spTgt spid="27665"/>
                                        </p:tgtEl>
                                      </p:cBhvr>
                                    </p:animEffect>
                                  </p:childTnLst>
                                </p:cTn>
                              </p:par>
                            </p:childTnLst>
                          </p:cTn>
                        </p:par>
                        <p:par>
                          <p:cTn id="24" fill="hold">
                            <p:stCondLst>
                              <p:cond delay="7000"/>
                            </p:stCondLst>
                            <p:childTnLst>
                              <p:par>
                                <p:cTn id="25" presetID="1" presetClass="exit" presetSubtype="0" fill="hold" nodeType="afterEffect">
                                  <p:stCondLst>
                                    <p:cond delay="1500"/>
                                  </p:stCondLst>
                                  <p:childTnLst>
                                    <p:set>
                                      <p:cBhvr>
                                        <p:cTn id="26" dur="1" fill="hold">
                                          <p:stCondLst>
                                            <p:cond delay="0"/>
                                          </p:stCondLst>
                                        </p:cTn>
                                        <p:tgtEl>
                                          <p:spTgt spid="27665"/>
                                        </p:tgtEl>
                                        <p:attrNameLst>
                                          <p:attrName>style.visibility</p:attrName>
                                        </p:attrNameLst>
                                      </p:cBhvr>
                                      <p:to>
                                        <p:strVal val="hidden"/>
                                      </p:to>
                                    </p:set>
                                  </p:childTnLst>
                                </p:cTn>
                              </p:par>
                            </p:childTnLst>
                          </p:cTn>
                        </p:par>
                        <p:par>
                          <p:cTn id="27" fill="hold">
                            <p:stCondLst>
                              <p:cond delay="8500"/>
                            </p:stCondLst>
                            <p:childTnLst>
                              <p:par>
                                <p:cTn id="28" presetID="53" presetClass="entr" presetSubtype="0" fill="hold" nodeType="afterEffect">
                                  <p:stCondLst>
                                    <p:cond delay="0"/>
                                  </p:stCondLst>
                                  <p:childTnLst>
                                    <p:set>
                                      <p:cBhvr>
                                        <p:cTn id="29" dur="1" fill="hold">
                                          <p:stCondLst>
                                            <p:cond delay="0"/>
                                          </p:stCondLst>
                                        </p:cTn>
                                        <p:tgtEl>
                                          <p:spTgt spid="27666"/>
                                        </p:tgtEl>
                                        <p:attrNameLst>
                                          <p:attrName>style.visibility</p:attrName>
                                        </p:attrNameLst>
                                      </p:cBhvr>
                                      <p:to>
                                        <p:strVal val="visible"/>
                                      </p:to>
                                    </p:set>
                                    <p:anim calcmode="lin" valueType="num">
                                      <p:cBhvr>
                                        <p:cTn id="30" dur="3000" fill="hold"/>
                                        <p:tgtEl>
                                          <p:spTgt spid="27666"/>
                                        </p:tgtEl>
                                        <p:attrNameLst>
                                          <p:attrName>ppt_w</p:attrName>
                                        </p:attrNameLst>
                                      </p:cBhvr>
                                      <p:tavLst>
                                        <p:tav tm="0">
                                          <p:val>
                                            <p:fltVal val="0"/>
                                          </p:val>
                                        </p:tav>
                                        <p:tav tm="100000">
                                          <p:val>
                                            <p:strVal val="#ppt_w"/>
                                          </p:val>
                                        </p:tav>
                                      </p:tavLst>
                                    </p:anim>
                                    <p:anim calcmode="lin" valueType="num">
                                      <p:cBhvr>
                                        <p:cTn id="31" dur="3000" fill="hold"/>
                                        <p:tgtEl>
                                          <p:spTgt spid="27666"/>
                                        </p:tgtEl>
                                        <p:attrNameLst>
                                          <p:attrName>ppt_h</p:attrName>
                                        </p:attrNameLst>
                                      </p:cBhvr>
                                      <p:tavLst>
                                        <p:tav tm="0">
                                          <p:val>
                                            <p:fltVal val="0"/>
                                          </p:val>
                                        </p:tav>
                                        <p:tav tm="100000">
                                          <p:val>
                                            <p:strVal val="#ppt_h"/>
                                          </p:val>
                                        </p:tav>
                                      </p:tavLst>
                                    </p:anim>
                                    <p:animEffect transition="in" filter="fade">
                                      <p:cBhvr>
                                        <p:cTn id="32" dur="3000"/>
                                        <p:tgtEl>
                                          <p:spTgt spid="27666"/>
                                        </p:tgtEl>
                                      </p:cBhvr>
                                    </p:animEffect>
                                  </p:childTnLst>
                                </p:cTn>
                              </p:par>
                            </p:childTnLst>
                          </p:cTn>
                        </p:par>
                        <p:par>
                          <p:cTn id="33" fill="hold">
                            <p:stCondLst>
                              <p:cond delay="11500"/>
                            </p:stCondLst>
                            <p:childTnLst>
                              <p:par>
                                <p:cTn id="34" presetID="53" presetClass="entr" presetSubtype="0" fill="hold" nodeType="afterEffect">
                                  <p:stCondLst>
                                    <p:cond delay="0"/>
                                  </p:stCondLst>
                                  <p:childTnLst>
                                    <p:set>
                                      <p:cBhvr>
                                        <p:cTn id="35" dur="1" fill="hold">
                                          <p:stCondLst>
                                            <p:cond delay="0"/>
                                          </p:stCondLst>
                                        </p:cTn>
                                        <p:tgtEl>
                                          <p:spTgt spid="27667"/>
                                        </p:tgtEl>
                                        <p:attrNameLst>
                                          <p:attrName>style.visibility</p:attrName>
                                        </p:attrNameLst>
                                      </p:cBhvr>
                                      <p:to>
                                        <p:strVal val="visible"/>
                                      </p:to>
                                    </p:set>
                                    <p:anim calcmode="lin" valueType="num">
                                      <p:cBhvr>
                                        <p:cTn id="36" dur="3000" fill="hold"/>
                                        <p:tgtEl>
                                          <p:spTgt spid="27667"/>
                                        </p:tgtEl>
                                        <p:attrNameLst>
                                          <p:attrName>ppt_w</p:attrName>
                                        </p:attrNameLst>
                                      </p:cBhvr>
                                      <p:tavLst>
                                        <p:tav tm="0">
                                          <p:val>
                                            <p:fltVal val="0"/>
                                          </p:val>
                                        </p:tav>
                                        <p:tav tm="100000">
                                          <p:val>
                                            <p:strVal val="#ppt_w"/>
                                          </p:val>
                                        </p:tav>
                                      </p:tavLst>
                                    </p:anim>
                                    <p:anim calcmode="lin" valueType="num">
                                      <p:cBhvr>
                                        <p:cTn id="37" dur="3000" fill="hold"/>
                                        <p:tgtEl>
                                          <p:spTgt spid="27667"/>
                                        </p:tgtEl>
                                        <p:attrNameLst>
                                          <p:attrName>ppt_h</p:attrName>
                                        </p:attrNameLst>
                                      </p:cBhvr>
                                      <p:tavLst>
                                        <p:tav tm="0">
                                          <p:val>
                                            <p:fltVal val="0"/>
                                          </p:val>
                                        </p:tav>
                                        <p:tav tm="100000">
                                          <p:val>
                                            <p:strVal val="#ppt_h"/>
                                          </p:val>
                                        </p:tav>
                                      </p:tavLst>
                                    </p:anim>
                                    <p:animEffect transition="in" filter="fade">
                                      <p:cBhvr>
                                        <p:cTn id="38" dur="3000"/>
                                        <p:tgtEl>
                                          <p:spTgt spid="276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61" grpId="0" animBg="1"/>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Рисунок 24" descr="Картинка 36 из 495"/>
          <p:cNvPicPr>
            <a:picLocks noChangeAspect="1" noChangeArrowheads="1"/>
          </p:cNvPicPr>
          <p:nvPr/>
        </p:nvPicPr>
        <p:blipFill>
          <a:blip r:embed="rId3" cstate="print"/>
          <a:srcRect/>
          <a:stretch>
            <a:fillRect/>
          </a:stretch>
        </p:blipFill>
        <p:spPr bwMode="auto">
          <a:xfrm>
            <a:off x="0" y="0"/>
            <a:ext cx="4429125" cy="6892925"/>
          </a:xfrm>
          <a:prstGeom prst="rect">
            <a:avLst/>
          </a:prstGeom>
          <a:noFill/>
          <a:ln w="9525">
            <a:noFill/>
            <a:miter lim="800000"/>
            <a:headEnd/>
            <a:tailEnd/>
          </a:ln>
        </p:spPr>
      </p:pic>
      <p:sp>
        <p:nvSpPr>
          <p:cNvPr id="24579" name="Прямоугольник 4"/>
          <p:cNvSpPr>
            <a:spLocks noChangeArrowheads="1"/>
          </p:cNvSpPr>
          <p:nvPr/>
        </p:nvSpPr>
        <p:spPr bwMode="auto">
          <a:xfrm>
            <a:off x="4500563" y="0"/>
            <a:ext cx="4429125" cy="4031873"/>
          </a:xfrm>
          <a:prstGeom prst="rect">
            <a:avLst/>
          </a:prstGeom>
          <a:ln>
            <a:headEnd/>
            <a:tailEnd/>
          </a:ln>
        </p:spPr>
        <p:style>
          <a:lnRef idx="1">
            <a:schemeClr val="accent2"/>
          </a:lnRef>
          <a:fillRef idx="2">
            <a:schemeClr val="accent2"/>
          </a:fillRef>
          <a:effectRef idx="1">
            <a:schemeClr val="accent2"/>
          </a:effectRef>
          <a:fontRef idx="minor">
            <a:schemeClr val="dk1"/>
          </a:fontRef>
        </p:style>
        <p:txBody>
          <a:bodyPr wrap="square">
            <a:spAutoFit/>
          </a:bodyPr>
          <a:lstStyle/>
          <a:p>
            <a:pPr algn="ctr"/>
            <a:r>
              <a:rPr lang="ru-RU" sz="3200" b="1" i="1" dirty="0">
                <a:solidFill>
                  <a:schemeClr val="accent2">
                    <a:lumMod val="50000"/>
                  </a:schemeClr>
                </a:solidFill>
                <a:latin typeface="Times New Roman" pitchFamily="18" charset="0"/>
                <a:cs typeface="Times New Roman" pitchFamily="18" charset="0"/>
              </a:rPr>
              <a:t>Мы свято совесть соблюдем,</a:t>
            </a:r>
            <a:br>
              <a:rPr lang="ru-RU" sz="3200" b="1" i="1" dirty="0">
                <a:solidFill>
                  <a:schemeClr val="accent2">
                    <a:lumMod val="50000"/>
                  </a:schemeClr>
                </a:solidFill>
                <a:latin typeface="Times New Roman" pitchFamily="18" charset="0"/>
                <a:cs typeface="Times New Roman" pitchFamily="18" charset="0"/>
              </a:rPr>
            </a:br>
            <a:r>
              <a:rPr lang="ru-RU" sz="3200" b="1" i="1" dirty="0">
                <a:solidFill>
                  <a:schemeClr val="accent2">
                    <a:lumMod val="50000"/>
                  </a:schemeClr>
                </a:solidFill>
                <a:latin typeface="Times New Roman" pitchFamily="18" charset="0"/>
                <a:cs typeface="Times New Roman" pitchFamily="18" charset="0"/>
              </a:rPr>
              <a:t>Как небо утреннее, чистой</a:t>
            </a:r>
            <a:br>
              <a:rPr lang="ru-RU" sz="3200" b="1" i="1" dirty="0">
                <a:solidFill>
                  <a:schemeClr val="accent2">
                    <a:lumMod val="50000"/>
                  </a:schemeClr>
                </a:solidFill>
                <a:latin typeface="Times New Roman" pitchFamily="18" charset="0"/>
                <a:cs typeface="Times New Roman" pitchFamily="18" charset="0"/>
              </a:rPr>
            </a:br>
            <a:r>
              <a:rPr lang="ru-RU" sz="3200" b="1" i="1" dirty="0">
                <a:solidFill>
                  <a:schemeClr val="accent2">
                    <a:lumMod val="50000"/>
                  </a:schemeClr>
                </a:solidFill>
                <a:latin typeface="Times New Roman" pitchFamily="18" charset="0"/>
                <a:cs typeface="Times New Roman" pitchFamily="18" charset="0"/>
              </a:rPr>
              <a:t>И радостно тропой тернистой</a:t>
            </a:r>
            <a:br>
              <a:rPr lang="ru-RU" sz="3200" b="1" i="1" dirty="0">
                <a:solidFill>
                  <a:schemeClr val="accent2">
                    <a:lumMod val="50000"/>
                  </a:schemeClr>
                </a:solidFill>
                <a:latin typeface="Times New Roman" pitchFamily="18" charset="0"/>
                <a:cs typeface="Times New Roman" pitchFamily="18" charset="0"/>
              </a:rPr>
            </a:br>
            <a:r>
              <a:rPr lang="ru-RU" sz="3200" b="1" i="1" dirty="0">
                <a:solidFill>
                  <a:schemeClr val="accent2">
                    <a:lumMod val="50000"/>
                  </a:schemeClr>
                </a:solidFill>
                <a:latin typeface="Times New Roman" pitchFamily="18" charset="0"/>
                <a:cs typeface="Times New Roman" pitchFamily="18" charset="0"/>
              </a:rPr>
              <a:t>К последней пристани придем.</a:t>
            </a:r>
            <a:endParaRPr lang="ru-RU" sz="3200" b="1" dirty="0">
              <a:solidFill>
                <a:schemeClr val="accent2">
                  <a:lumMod val="50000"/>
                </a:schemeClr>
              </a:solidFill>
              <a:latin typeface="Times New Roman" pitchFamily="18" charset="0"/>
              <a:cs typeface="Times New Roman" pitchFamily="18" charset="0"/>
            </a:endParaRPr>
          </a:p>
        </p:txBody>
      </p:sp>
      <p:sp>
        <p:nvSpPr>
          <p:cNvPr id="24580" name="Rectangle 3"/>
          <p:cNvSpPr>
            <a:spLocks noChangeArrowheads="1"/>
          </p:cNvSpPr>
          <p:nvPr/>
        </p:nvSpPr>
        <p:spPr bwMode="auto">
          <a:xfrm>
            <a:off x="4643438" y="5643969"/>
            <a:ext cx="4214812" cy="738664"/>
          </a:xfrm>
          <a:prstGeom prst="rect">
            <a:avLst/>
          </a:prstGeom>
          <a:ln>
            <a:headEnd/>
            <a:tailEnd/>
          </a:ln>
        </p:spPr>
        <p:style>
          <a:lnRef idx="1">
            <a:schemeClr val="accent2"/>
          </a:lnRef>
          <a:fillRef idx="2">
            <a:schemeClr val="accent2"/>
          </a:fillRef>
          <a:effectRef idx="1">
            <a:schemeClr val="accent2"/>
          </a:effectRef>
          <a:fontRef idx="minor">
            <a:schemeClr val="dk1"/>
          </a:fontRef>
        </p:style>
        <p:txBody>
          <a:bodyPr wrap="square" anchor="ctr">
            <a:spAutoFit/>
          </a:bodyPr>
          <a:lstStyle/>
          <a:p>
            <a:pPr algn="just"/>
            <a:r>
              <a:rPr lang="ru-RU" sz="2400" b="1" dirty="0">
                <a:solidFill>
                  <a:schemeClr val="accent2">
                    <a:lumMod val="50000"/>
                  </a:schemeClr>
                </a:solidFill>
                <a:latin typeface="Times New Roman" pitchFamily="18" charset="0"/>
                <a:ea typeface="Calibri" pitchFamily="34" charset="0"/>
                <a:cs typeface="Times New Roman" pitchFamily="18" charset="0"/>
              </a:rPr>
              <a:t>«</a:t>
            </a:r>
            <a:r>
              <a:rPr lang="ru-RU" sz="2400" b="1" i="1" dirty="0">
                <a:solidFill>
                  <a:schemeClr val="accent2">
                    <a:lumMod val="50000"/>
                  </a:schemeClr>
                </a:solidFill>
                <a:latin typeface="Times New Roman" pitchFamily="18" charset="0"/>
                <a:ea typeface="Calibri" pitchFamily="34" charset="0"/>
                <a:cs typeface="Times New Roman" pitchFamily="18" charset="0"/>
              </a:rPr>
              <a:t>О, если б совесть уберечь»</a:t>
            </a:r>
          </a:p>
          <a:p>
            <a:pPr algn="just"/>
            <a:r>
              <a:rPr lang="ru-RU" b="1" dirty="0">
                <a:solidFill>
                  <a:schemeClr val="accent2">
                    <a:lumMod val="50000"/>
                  </a:schemeClr>
                </a:solidFill>
                <a:latin typeface="Times New Roman" pitchFamily="18" charset="0"/>
                <a:ea typeface="Calibri" pitchFamily="34" charset="0"/>
                <a:cs typeface="Times New Roman" pitchFamily="18" charset="0"/>
              </a:rPr>
              <a:t>Константин Константинович Романов</a:t>
            </a:r>
            <a:endParaRPr lang="ru-RU" b="1" dirty="0">
              <a:solidFill>
                <a:schemeClr val="accent2">
                  <a:lumMod val="50000"/>
                </a:schemeClr>
              </a:solidFill>
              <a:ea typeface="Calibri" pitchFamily="34" charset="0"/>
              <a:cs typeface="Times New Roman" pitchFamily="18" charset="0"/>
            </a:endParaRPr>
          </a:p>
        </p:txBody>
      </p:sp>
      <p:sp>
        <p:nvSpPr>
          <p:cNvPr id="24581" name="Прямоугольник 6"/>
          <p:cNvSpPr>
            <a:spLocks noChangeArrowheads="1"/>
          </p:cNvSpPr>
          <p:nvPr/>
        </p:nvSpPr>
        <p:spPr bwMode="auto">
          <a:xfrm>
            <a:off x="0" y="5357813"/>
            <a:ext cx="4572000" cy="1570037"/>
          </a:xfrm>
          <a:prstGeom prst="rect">
            <a:avLst/>
          </a:prstGeom>
          <a:noFill/>
          <a:ln w="9525">
            <a:noFill/>
            <a:miter lim="800000"/>
            <a:headEnd/>
            <a:tailEnd/>
          </a:ln>
        </p:spPr>
        <p:txBody>
          <a:bodyPr>
            <a:spAutoFit/>
          </a:bodyPr>
          <a:lstStyle/>
          <a:p>
            <a:r>
              <a:rPr lang="ru-RU" sz="2400" b="1" dirty="0">
                <a:solidFill>
                  <a:srgbClr val="C00000"/>
                </a:solidFill>
                <a:latin typeface="Times New Roman" pitchFamily="18" charset="0"/>
                <a:cs typeface="Times New Roman" pitchFamily="18" charset="0"/>
              </a:rPr>
              <a:t>“Господь нашел, что нам пора нести Его крест. Постараемся быть достойными этой радости.”</a:t>
            </a:r>
          </a:p>
        </p:txBody>
      </p:sp>
    </p:spTree>
  </p:cSld>
  <p:clrMapOvr>
    <a:masterClrMapping/>
  </p:clrMapOvr>
  <p:transition/>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4" name="Rectangle 4"/>
          <p:cNvSpPr>
            <a:spLocks noChangeArrowheads="1"/>
          </p:cNvSpPr>
          <p:nvPr/>
        </p:nvSpPr>
        <p:spPr bwMode="auto">
          <a:xfrm>
            <a:off x="179512" y="4178387"/>
            <a:ext cx="8678738" cy="2308324"/>
          </a:xfrm>
          <a:prstGeom prst="rect">
            <a:avLst/>
          </a:prstGeom>
          <a:ln>
            <a:headEnd/>
            <a:tailEnd/>
          </a:ln>
        </p:spPr>
        <p:style>
          <a:lnRef idx="1">
            <a:schemeClr val="accent2"/>
          </a:lnRef>
          <a:fillRef idx="2">
            <a:schemeClr val="accent2"/>
          </a:fillRef>
          <a:effectRef idx="1">
            <a:schemeClr val="accent2"/>
          </a:effectRef>
          <a:fontRef idx="minor">
            <a:schemeClr val="dk1"/>
          </a:fontRef>
        </p:style>
        <p:txBody>
          <a:bodyPr wrap="square" anchor="ctr">
            <a:spAutoFit/>
          </a:bodyPr>
          <a:lstStyle/>
          <a:p>
            <a:pPr algn="r"/>
            <a:r>
              <a:rPr lang="ru-RU" sz="3600" dirty="0">
                <a:solidFill>
                  <a:srgbClr val="993300"/>
                </a:solidFill>
                <a:latin typeface="Monotype Corsiva" pitchFamily="66" charset="0"/>
              </a:rPr>
              <a:t>Ночью 18 </a:t>
            </a:r>
            <a:r>
              <a:rPr lang="ru-RU" sz="3600" dirty="0" smtClean="0">
                <a:solidFill>
                  <a:srgbClr val="993300"/>
                </a:solidFill>
                <a:latin typeface="Monotype Corsiva" pitchFamily="66" charset="0"/>
              </a:rPr>
              <a:t>июля  великую </a:t>
            </a:r>
            <a:r>
              <a:rPr lang="ru-RU" sz="3600" dirty="0">
                <a:solidFill>
                  <a:srgbClr val="993300"/>
                </a:solidFill>
                <a:latin typeface="Monotype Corsiva" pitchFamily="66" charset="0"/>
              </a:rPr>
              <a:t>княгиню Елизавету  и </a:t>
            </a:r>
          </a:p>
          <a:p>
            <a:pPr algn="r"/>
            <a:r>
              <a:rPr lang="ru-RU" sz="3600" dirty="0">
                <a:solidFill>
                  <a:srgbClr val="993300"/>
                </a:solidFill>
                <a:latin typeface="Monotype Corsiva" pitchFamily="66" charset="0"/>
              </a:rPr>
              <a:t>сестру Варвару с другими узниками—членами Императорского дома —сбросили в </a:t>
            </a:r>
            <a:r>
              <a:rPr lang="ru-RU" sz="3600" dirty="0" smtClean="0">
                <a:solidFill>
                  <a:srgbClr val="993300"/>
                </a:solidFill>
                <a:latin typeface="Monotype Corsiva" pitchFamily="66" charset="0"/>
              </a:rPr>
              <a:t>глубокую шахту </a:t>
            </a:r>
            <a:r>
              <a:rPr lang="ru-RU" sz="3600" dirty="0">
                <a:solidFill>
                  <a:srgbClr val="993300"/>
                </a:solidFill>
                <a:latin typeface="Monotype Corsiva" pitchFamily="66" charset="0"/>
              </a:rPr>
              <a:t>старого рудника</a:t>
            </a:r>
          </a:p>
        </p:txBody>
      </p:sp>
      <p:pic>
        <p:nvPicPr>
          <p:cNvPr id="25603" name="Рисунок 12" descr="http://www.pravoslavie.ru/sas/image/041122_2elisavet.jpg"/>
          <p:cNvPicPr>
            <a:picLocks noChangeAspect="1" noChangeArrowheads="1"/>
          </p:cNvPicPr>
          <p:nvPr/>
        </p:nvPicPr>
        <p:blipFill>
          <a:blip r:embed="rId2" cstate="print"/>
          <a:srcRect/>
          <a:stretch>
            <a:fillRect/>
          </a:stretch>
        </p:blipFill>
        <p:spPr bwMode="auto">
          <a:xfrm>
            <a:off x="539552" y="0"/>
            <a:ext cx="3024336" cy="3863900"/>
          </a:xfrm>
          <a:prstGeom prst="rect">
            <a:avLst/>
          </a:prstGeom>
          <a:noFill/>
          <a:ln w="9525">
            <a:noFill/>
            <a:miter lim="800000"/>
            <a:headEnd/>
            <a:tailEnd/>
          </a:ln>
        </p:spPr>
      </p:pic>
      <p:pic>
        <p:nvPicPr>
          <p:cNvPr id="25604" name="Picture 5"/>
          <p:cNvPicPr>
            <a:picLocks noChangeAspect="1" noChangeArrowheads="1"/>
          </p:cNvPicPr>
          <p:nvPr/>
        </p:nvPicPr>
        <p:blipFill>
          <a:blip r:embed="rId3" cstate="print"/>
          <a:srcRect/>
          <a:stretch>
            <a:fillRect/>
          </a:stretch>
        </p:blipFill>
        <p:spPr bwMode="auto">
          <a:xfrm>
            <a:off x="4071938" y="0"/>
            <a:ext cx="4767262" cy="3861048"/>
          </a:xfrm>
          <a:prstGeom prst="rect">
            <a:avLst/>
          </a:prstGeom>
          <a:noFill/>
          <a:ln w="25400">
            <a:solidFill>
              <a:schemeClr val="tx2"/>
            </a:solid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46084"/>
                                        </p:tgtEl>
                                        <p:attrNameLst>
                                          <p:attrName>style.visibility</p:attrName>
                                        </p:attrNameLst>
                                      </p:cBhvr>
                                      <p:to>
                                        <p:strVal val="visible"/>
                                      </p:to>
                                    </p:set>
                                    <p:anim calcmode="lin" valueType="num">
                                      <p:cBhvr>
                                        <p:cTn id="7" dur="1000" fill="hold"/>
                                        <p:tgtEl>
                                          <p:spTgt spid="46084"/>
                                        </p:tgtEl>
                                        <p:attrNameLst>
                                          <p:attrName>ppt_w</p:attrName>
                                        </p:attrNameLst>
                                      </p:cBhvr>
                                      <p:tavLst>
                                        <p:tav tm="0">
                                          <p:val>
                                            <p:fltVal val="0"/>
                                          </p:val>
                                        </p:tav>
                                        <p:tav tm="100000">
                                          <p:val>
                                            <p:strVal val="#ppt_w"/>
                                          </p:val>
                                        </p:tav>
                                      </p:tavLst>
                                    </p:anim>
                                    <p:anim calcmode="lin" valueType="num">
                                      <p:cBhvr>
                                        <p:cTn id="8" dur="1000" fill="hold"/>
                                        <p:tgtEl>
                                          <p:spTgt spid="46084"/>
                                        </p:tgtEl>
                                        <p:attrNameLst>
                                          <p:attrName>ppt_h</p:attrName>
                                        </p:attrNameLst>
                                      </p:cBhvr>
                                      <p:tavLst>
                                        <p:tav tm="0">
                                          <p:val>
                                            <p:fltVal val="0"/>
                                          </p:val>
                                        </p:tav>
                                        <p:tav tm="100000">
                                          <p:val>
                                            <p:strVal val="#ppt_h"/>
                                          </p:val>
                                        </p:tav>
                                      </p:tavLst>
                                    </p:anim>
                                    <p:animEffect transition="in" filter="fade">
                                      <p:cBhvr>
                                        <p:cTn id="9" dur="1000"/>
                                        <p:tgtEl>
                                          <p:spTgt spid="460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4" grpId="0" animBg="1"/>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p:cNvPicPr>
            <a:picLocks noChangeAspect="1" noChangeArrowheads="1"/>
          </p:cNvPicPr>
          <p:nvPr/>
        </p:nvPicPr>
        <p:blipFill>
          <a:blip r:embed="rId2" cstate="print"/>
          <a:srcRect/>
          <a:stretch>
            <a:fillRect/>
          </a:stretch>
        </p:blipFill>
        <p:spPr bwMode="auto">
          <a:xfrm>
            <a:off x="5724525" y="908050"/>
            <a:ext cx="2370138" cy="4652963"/>
          </a:xfrm>
          <a:prstGeom prst="rect">
            <a:avLst/>
          </a:prstGeom>
          <a:noFill/>
          <a:ln w="44450">
            <a:pattFill prst="wdDnDiag">
              <a:fgClr>
                <a:srgbClr val="800000"/>
              </a:fgClr>
              <a:bgClr>
                <a:srgbClr val="FF9933"/>
              </a:bgClr>
            </a:pattFill>
            <a:miter lim="800000"/>
            <a:headEnd/>
            <a:tailEnd/>
          </a:ln>
        </p:spPr>
      </p:pic>
      <p:pic>
        <p:nvPicPr>
          <p:cNvPr id="44035" name="Picture 3"/>
          <p:cNvPicPr>
            <a:picLocks noChangeAspect="1" noChangeArrowheads="1"/>
          </p:cNvPicPr>
          <p:nvPr/>
        </p:nvPicPr>
        <p:blipFill>
          <a:blip r:embed="rId3" cstate="print"/>
          <a:srcRect/>
          <a:stretch>
            <a:fillRect/>
          </a:stretch>
        </p:blipFill>
        <p:spPr bwMode="auto">
          <a:xfrm>
            <a:off x="5148263" y="692150"/>
            <a:ext cx="3516312" cy="5445125"/>
          </a:xfrm>
          <a:prstGeom prst="rect">
            <a:avLst/>
          </a:prstGeom>
          <a:noFill/>
          <a:ln w="44450">
            <a:pattFill prst="wdDnDiag">
              <a:fgClr>
                <a:srgbClr val="800000"/>
              </a:fgClr>
              <a:bgClr>
                <a:srgbClr val="FF9933"/>
              </a:bgClr>
            </a:pattFill>
            <a:miter lim="800000"/>
            <a:headEnd/>
            <a:tailEnd/>
          </a:ln>
        </p:spPr>
      </p:pic>
      <p:sp>
        <p:nvSpPr>
          <p:cNvPr id="26628" name="Rectangle 4"/>
          <p:cNvSpPr>
            <a:spLocks noChangeArrowheads="1"/>
          </p:cNvSpPr>
          <p:nvPr/>
        </p:nvSpPr>
        <p:spPr bwMode="auto">
          <a:xfrm>
            <a:off x="0" y="4697620"/>
            <a:ext cx="4283968" cy="1200329"/>
          </a:xfrm>
          <a:prstGeom prst="rect">
            <a:avLst/>
          </a:prstGeom>
          <a:ln>
            <a:headEnd/>
            <a:tailEnd/>
          </a:ln>
        </p:spPr>
        <p:style>
          <a:lnRef idx="1">
            <a:schemeClr val="accent2"/>
          </a:lnRef>
          <a:fillRef idx="2">
            <a:schemeClr val="accent2"/>
          </a:fillRef>
          <a:effectRef idx="1">
            <a:schemeClr val="accent2"/>
          </a:effectRef>
          <a:fontRef idx="minor">
            <a:schemeClr val="dk1"/>
          </a:fontRef>
        </p:style>
        <p:txBody>
          <a:bodyPr wrap="square" anchor="ctr">
            <a:spAutoFit/>
          </a:bodyPr>
          <a:lstStyle/>
          <a:p>
            <a:r>
              <a:rPr lang="ru-RU" sz="3600" dirty="0">
                <a:solidFill>
                  <a:srgbClr val="800000"/>
                </a:solidFill>
                <a:latin typeface="Monotype Corsiva" pitchFamily="66" charset="0"/>
              </a:rPr>
              <a:t>Великая княгиня </a:t>
            </a:r>
          </a:p>
          <a:p>
            <a:r>
              <a:rPr lang="ru-RU" sz="3600" dirty="0">
                <a:solidFill>
                  <a:srgbClr val="800000"/>
                </a:solidFill>
                <a:latin typeface="Monotype Corsiva" pitchFamily="66" charset="0"/>
              </a:rPr>
              <a:t>Елизавета Фёдоровна</a:t>
            </a:r>
            <a:r>
              <a:rPr lang="ru-RU" sz="3600" dirty="0">
                <a:solidFill>
                  <a:srgbClr val="800000"/>
                </a:solidFill>
              </a:rPr>
              <a:t> </a:t>
            </a:r>
          </a:p>
        </p:txBody>
      </p:sp>
      <p:pic>
        <p:nvPicPr>
          <p:cNvPr id="44037" name="Содержимое 11" descr="Елизавета Федоровна в придворном платье.jpg"/>
          <p:cNvPicPr>
            <a:picLocks noChangeAspect="1"/>
          </p:cNvPicPr>
          <p:nvPr/>
        </p:nvPicPr>
        <p:blipFill>
          <a:blip r:embed="rId4" cstate="print"/>
          <a:srcRect/>
          <a:stretch>
            <a:fillRect/>
          </a:stretch>
        </p:blipFill>
        <p:spPr bwMode="auto">
          <a:xfrm>
            <a:off x="5076825" y="333375"/>
            <a:ext cx="3538538" cy="6191250"/>
          </a:xfrm>
          <a:prstGeom prst="rect">
            <a:avLst/>
          </a:prstGeom>
          <a:noFill/>
          <a:ln w="44450">
            <a:pattFill prst="wdDnDiag">
              <a:fgClr>
                <a:srgbClr val="800000"/>
              </a:fgClr>
              <a:bgClr>
                <a:srgbClr val="FF9900"/>
              </a:bgClr>
            </a:pattFill>
            <a:miter lim="800000"/>
            <a:headEnd/>
            <a:tailEnd/>
          </a:ln>
        </p:spPr>
      </p:pic>
      <p:pic>
        <p:nvPicPr>
          <p:cNvPr id="44038" name="Picture 6" descr="Великая княгиня Елизавета Федоровна">
            <a:hlinkClick r:id="rId5"/>
          </p:cNvPr>
          <p:cNvPicPr>
            <a:picLocks noChangeAspect="1" noChangeArrowheads="1"/>
          </p:cNvPicPr>
          <p:nvPr/>
        </p:nvPicPr>
        <p:blipFill>
          <a:blip r:embed="rId6" cstate="print"/>
          <a:srcRect/>
          <a:stretch>
            <a:fillRect/>
          </a:stretch>
        </p:blipFill>
        <p:spPr bwMode="auto">
          <a:xfrm>
            <a:off x="4716463" y="260350"/>
            <a:ext cx="4073525" cy="6264275"/>
          </a:xfrm>
          <a:prstGeom prst="rect">
            <a:avLst/>
          </a:prstGeom>
          <a:noFill/>
          <a:ln w="44450">
            <a:pattFill prst="wdDnDiag">
              <a:fgClr>
                <a:srgbClr val="800000"/>
              </a:fgClr>
              <a:bgClr>
                <a:srgbClr val="FF9933"/>
              </a:bgClr>
            </a:pattFill>
            <a:miter lim="800000"/>
            <a:headEnd/>
            <a:tailEnd/>
          </a:ln>
        </p:spPr>
      </p:pic>
      <p:pic>
        <p:nvPicPr>
          <p:cNvPr id="44039" name="Picture 7" descr="Начальница Марфо-Марьинской обители великая княгиня Елизавета Федоровна с шитьем">
            <a:hlinkClick r:id="rId7"/>
          </p:cNvPr>
          <p:cNvPicPr>
            <a:picLocks noChangeAspect="1" noChangeArrowheads="1"/>
          </p:cNvPicPr>
          <p:nvPr/>
        </p:nvPicPr>
        <p:blipFill>
          <a:blip r:embed="rId8" cstate="print"/>
          <a:srcRect/>
          <a:stretch>
            <a:fillRect/>
          </a:stretch>
        </p:blipFill>
        <p:spPr bwMode="auto">
          <a:xfrm>
            <a:off x="4356100" y="260350"/>
            <a:ext cx="4524375" cy="6308725"/>
          </a:xfrm>
          <a:prstGeom prst="rect">
            <a:avLst/>
          </a:prstGeom>
          <a:noFill/>
          <a:ln w="44450">
            <a:pattFill prst="wdDnDiag">
              <a:fgClr>
                <a:srgbClr val="800000"/>
              </a:fgClr>
              <a:bgClr>
                <a:srgbClr val="FF9933"/>
              </a:bgClr>
            </a:pattFill>
            <a:miter lim="800000"/>
            <a:headEnd/>
            <a:tailEnd/>
          </a:ln>
        </p:spPr>
      </p:pic>
      <p:sp>
        <p:nvSpPr>
          <p:cNvPr id="26632" name="Rectangle 8"/>
          <p:cNvSpPr>
            <a:spLocks noChangeArrowheads="1"/>
          </p:cNvSpPr>
          <p:nvPr/>
        </p:nvSpPr>
        <p:spPr bwMode="auto">
          <a:xfrm>
            <a:off x="0" y="380427"/>
            <a:ext cx="4283968" cy="2585323"/>
          </a:xfrm>
          <a:prstGeom prst="rect">
            <a:avLst/>
          </a:prstGeom>
          <a:ln>
            <a:headEnd/>
            <a:tailEnd/>
          </a:ln>
        </p:spPr>
        <p:style>
          <a:lnRef idx="1">
            <a:schemeClr val="accent2"/>
          </a:lnRef>
          <a:fillRef idx="2">
            <a:schemeClr val="accent2"/>
          </a:fillRef>
          <a:effectRef idx="1">
            <a:schemeClr val="accent2"/>
          </a:effectRef>
          <a:fontRef idx="minor">
            <a:schemeClr val="dk1"/>
          </a:fontRef>
        </p:style>
        <p:txBody>
          <a:bodyPr wrap="square" anchor="ctr">
            <a:spAutoFit/>
          </a:bodyPr>
          <a:lstStyle/>
          <a:p>
            <a:pPr algn="ctr"/>
            <a:r>
              <a:rPr lang="ru-RU" sz="5400" b="1" dirty="0">
                <a:solidFill>
                  <a:srgbClr val="993300"/>
                </a:solidFill>
                <a:latin typeface="Monotype Corsiva" pitchFamily="66" charset="0"/>
              </a:rPr>
              <a:t>ЖИЗНЬ</a:t>
            </a:r>
          </a:p>
          <a:p>
            <a:pPr algn="ctr"/>
            <a:r>
              <a:rPr lang="ru-RU" sz="5400" b="1" dirty="0">
                <a:solidFill>
                  <a:srgbClr val="993300"/>
                </a:solidFill>
                <a:latin typeface="Monotype Corsiva" pitchFamily="66" charset="0"/>
              </a:rPr>
              <a:t> КАК</a:t>
            </a:r>
          </a:p>
          <a:p>
            <a:pPr algn="ctr"/>
            <a:r>
              <a:rPr lang="ru-RU" sz="5400" b="1" dirty="0">
                <a:solidFill>
                  <a:srgbClr val="993300"/>
                </a:solidFill>
                <a:latin typeface="Monotype Corsiva" pitchFamily="66" charset="0"/>
              </a:rPr>
              <a:t> СЛУЖЕНИЕ</a:t>
            </a:r>
            <a:endParaRPr lang="ru-RU" sz="5400" b="1" dirty="0">
              <a:solidFill>
                <a:srgbClr val="993300"/>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withEffect">
                                  <p:stCondLst>
                                    <p:cond delay="0"/>
                                  </p:stCondLst>
                                  <p:childTnLst>
                                    <p:set>
                                      <p:cBhvr>
                                        <p:cTn id="6" dur="1" fill="hold">
                                          <p:stCondLst>
                                            <p:cond delay="0"/>
                                          </p:stCondLst>
                                        </p:cTn>
                                        <p:tgtEl>
                                          <p:spTgt spid="44034"/>
                                        </p:tgtEl>
                                        <p:attrNameLst>
                                          <p:attrName>style.visibility</p:attrName>
                                        </p:attrNameLst>
                                      </p:cBhvr>
                                      <p:to>
                                        <p:strVal val="visible"/>
                                      </p:to>
                                    </p:set>
                                    <p:anim calcmode="lin" valueType="num">
                                      <p:cBhvr>
                                        <p:cTn id="7" dur="2000" fill="hold"/>
                                        <p:tgtEl>
                                          <p:spTgt spid="44034"/>
                                        </p:tgtEl>
                                        <p:attrNameLst>
                                          <p:attrName>ppt_w</p:attrName>
                                        </p:attrNameLst>
                                      </p:cBhvr>
                                      <p:tavLst>
                                        <p:tav tm="0">
                                          <p:val>
                                            <p:fltVal val="0"/>
                                          </p:val>
                                        </p:tav>
                                        <p:tav tm="100000">
                                          <p:val>
                                            <p:strVal val="#ppt_w"/>
                                          </p:val>
                                        </p:tav>
                                      </p:tavLst>
                                    </p:anim>
                                    <p:anim calcmode="lin" valueType="num">
                                      <p:cBhvr>
                                        <p:cTn id="8" dur="2000" fill="hold"/>
                                        <p:tgtEl>
                                          <p:spTgt spid="44034"/>
                                        </p:tgtEl>
                                        <p:attrNameLst>
                                          <p:attrName>ppt_h</p:attrName>
                                        </p:attrNameLst>
                                      </p:cBhvr>
                                      <p:tavLst>
                                        <p:tav tm="0">
                                          <p:val>
                                            <p:fltVal val="0"/>
                                          </p:val>
                                        </p:tav>
                                        <p:tav tm="100000">
                                          <p:val>
                                            <p:strVal val="#ppt_h"/>
                                          </p:val>
                                        </p:tav>
                                      </p:tavLst>
                                    </p:anim>
                                    <p:animEffect transition="in" filter="fade">
                                      <p:cBhvr>
                                        <p:cTn id="9" dur="2000"/>
                                        <p:tgtEl>
                                          <p:spTgt spid="44034"/>
                                        </p:tgtEl>
                                      </p:cBhvr>
                                    </p:animEffect>
                                  </p:childTnLst>
                                </p:cTn>
                              </p:par>
                            </p:childTnLst>
                          </p:cTn>
                        </p:par>
                        <p:par>
                          <p:cTn id="10" fill="hold">
                            <p:stCondLst>
                              <p:cond delay="2000"/>
                            </p:stCondLst>
                            <p:childTnLst>
                              <p:par>
                                <p:cTn id="11" presetID="53" presetClass="entr" presetSubtype="0" fill="hold" nodeType="afterEffect">
                                  <p:stCondLst>
                                    <p:cond delay="0"/>
                                  </p:stCondLst>
                                  <p:childTnLst>
                                    <p:set>
                                      <p:cBhvr>
                                        <p:cTn id="12" dur="1" fill="hold">
                                          <p:stCondLst>
                                            <p:cond delay="0"/>
                                          </p:stCondLst>
                                        </p:cTn>
                                        <p:tgtEl>
                                          <p:spTgt spid="44035"/>
                                        </p:tgtEl>
                                        <p:attrNameLst>
                                          <p:attrName>style.visibility</p:attrName>
                                        </p:attrNameLst>
                                      </p:cBhvr>
                                      <p:to>
                                        <p:strVal val="visible"/>
                                      </p:to>
                                    </p:set>
                                    <p:anim calcmode="lin" valueType="num">
                                      <p:cBhvr>
                                        <p:cTn id="13" dur="3000" fill="hold"/>
                                        <p:tgtEl>
                                          <p:spTgt spid="44035"/>
                                        </p:tgtEl>
                                        <p:attrNameLst>
                                          <p:attrName>ppt_w</p:attrName>
                                        </p:attrNameLst>
                                      </p:cBhvr>
                                      <p:tavLst>
                                        <p:tav tm="0">
                                          <p:val>
                                            <p:fltVal val="0"/>
                                          </p:val>
                                        </p:tav>
                                        <p:tav tm="100000">
                                          <p:val>
                                            <p:strVal val="#ppt_w"/>
                                          </p:val>
                                        </p:tav>
                                      </p:tavLst>
                                    </p:anim>
                                    <p:anim calcmode="lin" valueType="num">
                                      <p:cBhvr>
                                        <p:cTn id="14" dur="3000" fill="hold"/>
                                        <p:tgtEl>
                                          <p:spTgt spid="44035"/>
                                        </p:tgtEl>
                                        <p:attrNameLst>
                                          <p:attrName>ppt_h</p:attrName>
                                        </p:attrNameLst>
                                      </p:cBhvr>
                                      <p:tavLst>
                                        <p:tav tm="0">
                                          <p:val>
                                            <p:fltVal val="0"/>
                                          </p:val>
                                        </p:tav>
                                        <p:tav tm="100000">
                                          <p:val>
                                            <p:strVal val="#ppt_h"/>
                                          </p:val>
                                        </p:tav>
                                      </p:tavLst>
                                    </p:anim>
                                    <p:animEffect transition="in" filter="fade">
                                      <p:cBhvr>
                                        <p:cTn id="15" dur="3000"/>
                                        <p:tgtEl>
                                          <p:spTgt spid="44035"/>
                                        </p:tgtEl>
                                      </p:cBhvr>
                                    </p:animEffect>
                                  </p:childTnLst>
                                </p:cTn>
                              </p:par>
                            </p:childTnLst>
                          </p:cTn>
                        </p:par>
                        <p:par>
                          <p:cTn id="16" fill="hold">
                            <p:stCondLst>
                              <p:cond delay="5000"/>
                            </p:stCondLst>
                            <p:childTnLst>
                              <p:par>
                                <p:cTn id="17" presetID="53" presetClass="entr" presetSubtype="0" fill="hold" nodeType="afterEffect">
                                  <p:stCondLst>
                                    <p:cond delay="0"/>
                                  </p:stCondLst>
                                  <p:childTnLst>
                                    <p:set>
                                      <p:cBhvr>
                                        <p:cTn id="18" dur="1" fill="hold">
                                          <p:stCondLst>
                                            <p:cond delay="0"/>
                                          </p:stCondLst>
                                        </p:cTn>
                                        <p:tgtEl>
                                          <p:spTgt spid="44037"/>
                                        </p:tgtEl>
                                        <p:attrNameLst>
                                          <p:attrName>style.visibility</p:attrName>
                                        </p:attrNameLst>
                                      </p:cBhvr>
                                      <p:to>
                                        <p:strVal val="visible"/>
                                      </p:to>
                                    </p:set>
                                    <p:anim calcmode="lin" valueType="num">
                                      <p:cBhvr>
                                        <p:cTn id="19" dur="3000" fill="hold"/>
                                        <p:tgtEl>
                                          <p:spTgt spid="44037"/>
                                        </p:tgtEl>
                                        <p:attrNameLst>
                                          <p:attrName>ppt_w</p:attrName>
                                        </p:attrNameLst>
                                      </p:cBhvr>
                                      <p:tavLst>
                                        <p:tav tm="0">
                                          <p:val>
                                            <p:fltVal val="0"/>
                                          </p:val>
                                        </p:tav>
                                        <p:tav tm="100000">
                                          <p:val>
                                            <p:strVal val="#ppt_w"/>
                                          </p:val>
                                        </p:tav>
                                      </p:tavLst>
                                    </p:anim>
                                    <p:anim calcmode="lin" valueType="num">
                                      <p:cBhvr>
                                        <p:cTn id="20" dur="3000" fill="hold"/>
                                        <p:tgtEl>
                                          <p:spTgt spid="44037"/>
                                        </p:tgtEl>
                                        <p:attrNameLst>
                                          <p:attrName>ppt_h</p:attrName>
                                        </p:attrNameLst>
                                      </p:cBhvr>
                                      <p:tavLst>
                                        <p:tav tm="0">
                                          <p:val>
                                            <p:fltVal val="0"/>
                                          </p:val>
                                        </p:tav>
                                        <p:tav tm="100000">
                                          <p:val>
                                            <p:strVal val="#ppt_h"/>
                                          </p:val>
                                        </p:tav>
                                      </p:tavLst>
                                    </p:anim>
                                    <p:animEffect transition="in" filter="fade">
                                      <p:cBhvr>
                                        <p:cTn id="21" dur="3000"/>
                                        <p:tgtEl>
                                          <p:spTgt spid="44037"/>
                                        </p:tgtEl>
                                      </p:cBhvr>
                                    </p:animEffect>
                                  </p:childTnLst>
                                </p:cTn>
                              </p:par>
                            </p:childTnLst>
                          </p:cTn>
                        </p:par>
                        <p:par>
                          <p:cTn id="22" fill="hold">
                            <p:stCondLst>
                              <p:cond delay="8000"/>
                            </p:stCondLst>
                            <p:childTnLst>
                              <p:par>
                                <p:cTn id="23" presetID="53" presetClass="entr" presetSubtype="0" fill="hold" nodeType="afterEffect">
                                  <p:stCondLst>
                                    <p:cond delay="0"/>
                                  </p:stCondLst>
                                  <p:childTnLst>
                                    <p:set>
                                      <p:cBhvr>
                                        <p:cTn id="24" dur="1" fill="hold">
                                          <p:stCondLst>
                                            <p:cond delay="0"/>
                                          </p:stCondLst>
                                        </p:cTn>
                                        <p:tgtEl>
                                          <p:spTgt spid="44038"/>
                                        </p:tgtEl>
                                        <p:attrNameLst>
                                          <p:attrName>style.visibility</p:attrName>
                                        </p:attrNameLst>
                                      </p:cBhvr>
                                      <p:to>
                                        <p:strVal val="visible"/>
                                      </p:to>
                                    </p:set>
                                    <p:anim calcmode="lin" valueType="num">
                                      <p:cBhvr>
                                        <p:cTn id="25" dur="3000" fill="hold"/>
                                        <p:tgtEl>
                                          <p:spTgt spid="44038"/>
                                        </p:tgtEl>
                                        <p:attrNameLst>
                                          <p:attrName>ppt_w</p:attrName>
                                        </p:attrNameLst>
                                      </p:cBhvr>
                                      <p:tavLst>
                                        <p:tav tm="0">
                                          <p:val>
                                            <p:fltVal val="0"/>
                                          </p:val>
                                        </p:tav>
                                        <p:tav tm="100000">
                                          <p:val>
                                            <p:strVal val="#ppt_w"/>
                                          </p:val>
                                        </p:tav>
                                      </p:tavLst>
                                    </p:anim>
                                    <p:anim calcmode="lin" valueType="num">
                                      <p:cBhvr>
                                        <p:cTn id="26" dur="3000" fill="hold"/>
                                        <p:tgtEl>
                                          <p:spTgt spid="44038"/>
                                        </p:tgtEl>
                                        <p:attrNameLst>
                                          <p:attrName>ppt_h</p:attrName>
                                        </p:attrNameLst>
                                      </p:cBhvr>
                                      <p:tavLst>
                                        <p:tav tm="0">
                                          <p:val>
                                            <p:fltVal val="0"/>
                                          </p:val>
                                        </p:tav>
                                        <p:tav tm="100000">
                                          <p:val>
                                            <p:strVal val="#ppt_h"/>
                                          </p:val>
                                        </p:tav>
                                      </p:tavLst>
                                    </p:anim>
                                    <p:animEffect transition="in" filter="fade">
                                      <p:cBhvr>
                                        <p:cTn id="27" dur="3000"/>
                                        <p:tgtEl>
                                          <p:spTgt spid="44038"/>
                                        </p:tgtEl>
                                      </p:cBhvr>
                                    </p:animEffect>
                                  </p:childTnLst>
                                </p:cTn>
                              </p:par>
                            </p:childTnLst>
                          </p:cTn>
                        </p:par>
                        <p:par>
                          <p:cTn id="28" fill="hold">
                            <p:stCondLst>
                              <p:cond delay="11000"/>
                            </p:stCondLst>
                            <p:childTnLst>
                              <p:par>
                                <p:cTn id="29" presetID="53" presetClass="entr" presetSubtype="0" fill="hold" nodeType="afterEffect">
                                  <p:stCondLst>
                                    <p:cond delay="0"/>
                                  </p:stCondLst>
                                  <p:childTnLst>
                                    <p:set>
                                      <p:cBhvr>
                                        <p:cTn id="30" dur="1" fill="hold">
                                          <p:stCondLst>
                                            <p:cond delay="0"/>
                                          </p:stCondLst>
                                        </p:cTn>
                                        <p:tgtEl>
                                          <p:spTgt spid="44039"/>
                                        </p:tgtEl>
                                        <p:attrNameLst>
                                          <p:attrName>style.visibility</p:attrName>
                                        </p:attrNameLst>
                                      </p:cBhvr>
                                      <p:to>
                                        <p:strVal val="visible"/>
                                      </p:to>
                                    </p:set>
                                    <p:anim calcmode="lin" valueType="num">
                                      <p:cBhvr>
                                        <p:cTn id="31" dur="3000" fill="hold"/>
                                        <p:tgtEl>
                                          <p:spTgt spid="44039"/>
                                        </p:tgtEl>
                                        <p:attrNameLst>
                                          <p:attrName>ppt_w</p:attrName>
                                        </p:attrNameLst>
                                      </p:cBhvr>
                                      <p:tavLst>
                                        <p:tav tm="0">
                                          <p:val>
                                            <p:fltVal val="0"/>
                                          </p:val>
                                        </p:tav>
                                        <p:tav tm="100000">
                                          <p:val>
                                            <p:strVal val="#ppt_w"/>
                                          </p:val>
                                        </p:tav>
                                      </p:tavLst>
                                    </p:anim>
                                    <p:anim calcmode="lin" valueType="num">
                                      <p:cBhvr>
                                        <p:cTn id="32" dur="3000" fill="hold"/>
                                        <p:tgtEl>
                                          <p:spTgt spid="44039"/>
                                        </p:tgtEl>
                                        <p:attrNameLst>
                                          <p:attrName>ppt_h</p:attrName>
                                        </p:attrNameLst>
                                      </p:cBhvr>
                                      <p:tavLst>
                                        <p:tav tm="0">
                                          <p:val>
                                            <p:fltVal val="0"/>
                                          </p:val>
                                        </p:tav>
                                        <p:tav tm="100000">
                                          <p:val>
                                            <p:strVal val="#ppt_h"/>
                                          </p:val>
                                        </p:tav>
                                      </p:tavLst>
                                    </p:anim>
                                    <p:animEffect transition="in" filter="fade">
                                      <p:cBhvr>
                                        <p:cTn id="33" dur="3000"/>
                                        <p:tgtEl>
                                          <p:spTgt spid="440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5"/>
          <p:cNvPicPr>
            <a:picLocks noChangeAspect="1" noChangeArrowheads="1"/>
          </p:cNvPicPr>
          <p:nvPr/>
        </p:nvPicPr>
        <p:blipFill>
          <a:blip r:embed="rId2" cstate="print"/>
          <a:srcRect/>
          <a:stretch>
            <a:fillRect/>
          </a:stretch>
        </p:blipFill>
        <p:spPr bwMode="auto">
          <a:xfrm>
            <a:off x="0" y="0"/>
            <a:ext cx="5003800" cy="6858000"/>
          </a:xfrm>
          <a:prstGeom prst="rect">
            <a:avLst/>
          </a:prstGeom>
          <a:noFill/>
          <a:ln w="9525">
            <a:noFill/>
            <a:miter lim="800000"/>
            <a:headEnd/>
            <a:tailEnd/>
          </a:ln>
        </p:spPr>
      </p:pic>
      <p:sp>
        <p:nvSpPr>
          <p:cNvPr id="27651" name="Rectangle 6"/>
          <p:cNvSpPr>
            <a:spLocks noChangeArrowheads="1"/>
          </p:cNvSpPr>
          <p:nvPr/>
        </p:nvSpPr>
        <p:spPr bwMode="auto">
          <a:xfrm>
            <a:off x="5076825" y="1761031"/>
            <a:ext cx="4067175" cy="3970318"/>
          </a:xfrm>
          <a:prstGeom prst="rect">
            <a:avLst/>
          </a:prstGeom>
          <a:ln>
            <a:headEnd/>
            <a:tailEnd/>
          </a:ln>
        </p:spPr>
        <p:style>
          <a:lnRef idx="1">
            <a:schemeClr val="accent2"/>
          </a:lnRef>
          <a:fillRef idx="2">
            <a:schemeClr val="accent2"/>
          </a:fillRef>
          <a:effectRef idx="1">
            <a:schemeClr val="accent2"/>
          </a:effectRef>
          <a:fontRef idx="minor">
            <a:schemeClr val="dk1"/>
          </a:fontRef>
        </p:style>
        <p:txBody>
          <a:bodyPr wrap="square" anchor="ctr">
            <a:spAutoFit/>
          </a:bodyPr>
          <a:lstStyle/>
          <a:p>
            <a:r>
              <a:rPr lang="ru-RU" sz="3600" dirty="0">
                <a:solidFill>
                  <a:srgbClr val="660033"/>
                </a:solidFill>
                <a:latin typeface="Monotype Corsiva" pitchFamily="66" charset="0"/>
              </a:rPr>
              <a:t>День  памяти </a:t>
            </a:r>
          </a:p>
          <a:p>
            <a:r>
              <a:rPr lang="ru-RU" sz="3600" dirty="0" err="1">
                <a:solidFill>
                  <a:srgbClr val="660033"/>
                </a:solidFill>
                <a:latin typeface="Monotype Corsiva" pitchFamily="66" charset="0"/>
              </a:rPr>
              <a:t>преподобномученицы</a:t>
            </a:r>
            <a:r>
              <a:rPr lang="ru-RU" sz="3600" dirty="0">
                <a:solidFill>
                  <a:srgbClr val="660033"/>
                </a:solidFill>
                <a:latin typeface="Monotype Corsiva" pitchFamily="66" charset="0"/>
              </a:rPr>
              <a:t> </a:t>
            </a:r>
          </a:p>
          <a:p>
            <a:r>
              <a:rPr lang="ru-RU" sz="3600" dirty="0">
                <a:solidFill>
                  <a:srgbClr val="660033"/>
                </a:solidFill>
                <a:latin typeface="Monotype Corsiva" pitchFamily="66" charset="0"/>
              </a:rPr>
              <a:t>Великой княгини </a:t>
            </a:r>
          </a:p>
          <a:p>
            <a:r>
              <a:rPr lang="ru-RU" sz="3600" dirty="0">
                <a:solidFill>
                  <a:srgbClr val="660033"/>
                </a:solidFill>
                <a:latin typeface="Monotype Corsiva" pitchFamily="66" charset="0"/>
              </a:rPr>
              <a:t>Елизаветы Федоровны</a:t>
            </a:r>
          </a:p>
          <a:p>
            <a:r>
              <a:rPr lang="ru-RU" sz="3600" dirty="0">
                <a:solidFill>
                  <a:srgbClr val="660033"/>
                </a:solidFill>
                <a:latin typeface="Monotype Corsiva" pitchFamily="66" charset="0"/>
              </a:rPr>
              <a:t>18 июля </a:t>
            </a:r>
          </a:p>
          <a:p>
            <a:r>
              <a:rPr lang="ru-RU" sz="3600" dirty="0">
                <a:solidFill>
                  <a:srgbClr val="660033"/>
                </a:solidFill>
                <a:latin typeface="Monotype Corsiva" pitchFamily="66" charset="0"/>
              </a:rPr>
              <a:t>по новому стилю</a:t>
            </a:r>
            <a:r>
              <a:rPr lang="ru-RU" sz="3600" dirty="0">
                <a:latin typeface="Monotype Corsiva" pitchFamily="66" charset="0"/>
              </a:rPr>
              <a:t> </a:t>
            </a:r>
          </a:p>
        </p:txBody>
      </p:sp>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Великая княгиня Елисавета Федоровна. 1900-е. Фототипия"/>
          <p:cNvPicPr/>
          <p:nvPr/>
        </p:nvPicPr>
        <p:blipFill>
          <a:blip r:embed="rId2" cstate="print"/>
          <a:srcRect/>
          <a:stretch>
            <a:fillRect/>
          </a:stretch>
        </p:blipFill>
        <p:spPr bwMode="auto">
          <a:xfrm>
            <a:off x="2051719" y="0"/>
            <a:ext cx="5112569"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Валентина\Documents\ЦХР\Папка 18 Презентации\III  Детские рождественские чтения 2009г\III  Детские рождественские чтения 2009г\III  Детские рождественские чтения 2009г\Елизавета Фёдоровна (информация)\Фото\1-3-2[1].jpg"/>
          <p:cNvPicPr>
            <a:picLocks noChangeAspect="1" noChangeArrowheads="1"/>
          </p:cNvPicPr>
          <p:nvPr/>
        </p:nvPicPr>
        <p:blipFill>
          <a:blip r:embed="rId2" cstate="print"/>
          <a:srcRect/>
          <a:stretch>
            <a:fillRect/>
          </a:stretch>
        </p:blipFill>
        <p:spPr bwMode="auto">
          <a:xfrm>
            <a:off x="0" y="-4763"/>
            <a:ext cx="9144000" cy="6862763"/>
          </a:xfrm>
          <a:prstGeom prst="rect">
            <a:avLst/>
          </a:prstGeom>
          <a:noFill/>
          <a:ln w="9525">
            <a:noFill/>
            <a:miter lim="800000"/>
            <a:headEnd/>
            <a:tailEnd/>
          </a:ln>
        </p:spPr>
      </p:pic>
      <p:pic>
        <p:nvPicPr>
          <p:cNvPr id="6" name="Содержимое 3" descr="pamyatnik.jpg"/>
          <p:cNvPicPr>
            <a:picLocks noChangeAspect="1"/>
          </p:cNvPicPr>
          <p:nvPr/>
        </p:nvPicPr>
        <p:blipFill>
          <a:blip r:embed="rId3" cstate="print"/>
          <a:srcRect/>
          <a:stretch>
            <a:fillRect/>
          </a:stretch>
        </p:blipFill>
        <p:spPr bwMode="auto">
          <a:xfrm>
            <a:off x="0" y="0"/>
            <a:ext cx="9144000" cy="6900863"/>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2000" fill="hold"/>
                                        <p:tgtEl>
                                          <p:spTgt spid="5"/>
                                        </p:tgtEl>
                                        <p:attrNameLst>
                                          <p:attrName>ppt_w</p:attrName>
                                        </p:attrNameLst>
                                      </p:cBhvr>
                                      <p:tavLst>
                                        <p:tav tm="0">
                                          <p:val>
                                            <p:fltVal val="0"/>
                                          </p:val>
                                        </p:tav>
                                        <p:tav tm="100000">
                                          <p:val>
                                            <p:strVal val="#ppt_w"/>
                                          </p:val>
                                        </p:tav>
                                      </p:tavLst>
                                    </p:anim>
                                    <p:anim calcmode="lin" valueType="num">
                                      <p:cBhvr>
                                        <p:cTn id="8" dur="2000" fill="hold"/>
                                        <p:tgtEl>
                                          <p:spTgt spid="5"/>
                                        </p:tgtEl>
                                        <p:attrNameLst>
                                          <p:attrName>ppt_h</p:attrName>
                                        </p:attrNameLst>
                                      </p:cBhvr>
                                      <p:tavLst>
                                        <p:tav tm="0">
                                          <p:val>
                                            <p:fltVal val="0"/>
                                          </p:val>
                                        </p:tav>
                                        <p:tav tm="100000">
                                          <p:val>
                                            <p:strVal val="#ppt_h"/>
                                          </p:val>
                                        </p:tav>
                                      </p:tavLst>
                                    </p:anim>
                                    <p:animEffect transition="in" filter="fade">
                                      <p:cBhvr>
                                        <p:cTn id="9" dur="2000"/>
                                        <p:tgtEl>
                                          <p:spTgt spid="5"/>
                                        </p:tgtEl>
                                      </p:cBhvr>
                                    </p:animEffect>
                                  </p:childTnLst>
                                </p:cTn>
                              </p:par>
                            </p:childTnLst>
                          </p:cTn>
                        </p:par>
                        <p:par>
                          <p:cTn id="10" fill="hold">
                            <p:stCondLst>
                              <p:cond delay="2000"/>
                            </p:stCondLst>
                            <p:childTnLst>
                              <p:par>
                                <p:cTn id="11" presetID="53" presetClass="entr" presetSubtype="0"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0" fill="hold"/>
                                        <p:tgtEl>
                                          <p:spTgt spid="6"/>
                                        </p:tgtEl>
                                        <p:attrNameLst>
                                          <p:attrName>ppt_w</p:attrName>
                                        </p:attrNameLst>
                                      </p:cBhvr>
                                      <p:tavLst>
                                        <p:tav tm="0">
                                          <p:val>
                                            <p:fltVal val="0"/>
                                          </p:val>
                                        </p:tav>
                                        <p:tav tm="100000">
                                          <p:val>
                                            <p:strVal val="#ppt_w"/>
                                          </p:val>
                                        </p:tav>
                                      </p:tavLst>
                                    </p:anim>
                                    <p:anim calcmode="lin" valueType="num">
                                      <p:cBhvr>
                                        <p:cTn id="14" dur="5000" fill="hold"/>
                                        <p:tgtEl>
                                          <p:spTgt spid="6"/>
                                        </p:tgtEl>
                                        <p:attrNameLst>
                                          <p:attrName>ppt_h</p:attrName>
                                        </p:attrNameLst>
                                      </p:cBhvr>
                                      <p:tavLst>
                                        <p:tav tm="0">
                                          <p:val>
                                            <p:fltVal val="0"/>
                                          </p:val>
                                        </p:tav>
                                        <p:tav tm="100000">
                                          <p:val>
                                            <p:strVal val="#ppt_h"/>
                                          </p:val>
                                        </p:tav>
                                      </p:tavLst>
                                    </p:anim>
                                    <p:animEffect transition="in" filter="fade">
                                      <p:cBhvr>
                                        <p:cTn id="15" dur="5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6" name="Rectangle 4"/>
          <p:cNvSpPr>
            <a:spLocks noChangeArrowheads="1"/>
          </p:cNvSpPr>
          <p:nvPr/>
        </p:nvSpPr>
        <p:spPr bwMode="auto">
          <a:xfrm>
            <a:off x="0" y="250061"/>
            <a:ext cx="9144000" cy="2062103"/>
          </a:xfrm>
          <a:prstGeom prst="rect">
            <a:avLst/>
          </a:prstGeom>
          <a:ln>
            <a:headEnd/>
            <a:tailEnd/>
          </a:ln>
        </p:spPr>
        <p:style>
          <a:lnRef idx="1">
            <a:schemeClr val="accent2"/>
          </a:lnRef>
          <a:fillRef idx="2">
            <a:schemeClr val="accent2"/>
          </a:fillRef>
          <a:effectRef idx="1">
            <a:schemeClr val="accent2"/>
          </a:effectRef>
          <a:fontRef idx="minor">
            <a:schemeClr val="dk1"/>
          </a:fontRef>
        </p:style>
        <p:txBody>
          <a:bodyPr wrap="square" anchor="ctr">
            <a:spAutoFit/>
          </a:bodyPr>
          <a:lstStyle/>
          <a:p>
            <a:pPr algn="ctr"/>
            <a:r>
              <a:rPr lang="ru-RU" sz="3200" dirty="0">
                <a:solidFill>
                  <a:srgbClr val="660033"/>
                </a:solidFill>
                <a:latin typeface="Monotype Corsiva" pitchFamily="66" charset="0"/>
              </a:rPr>
              <a:t>Около 3 тысяч православных москвичей встречали мощи великой княгини Елизаветы Федоровны и инокини Варвары, которые 21 февраля 2005г. были доставлены в храм Христа Спасителя</a:t>
            </a:r>
            <a:r>
              <a:rPr lang="ru-RU" dirty="0">
                <a:solidFill>
                  <a:srgbClr val="660033"/>
                </a:solidFill>
              </a:rPr>
              <a:t> </a:t>
            </a:r>
          </a:p>
        </p:txBody>
      </p:sp>
      <p:pic>
        <p:nvPicPr>
          <p:cNvPr id="38918" name="Рисунок 4" descr="http://www.pravmir.ru/uploads/e4.jpg"/>
          <p:cNvPicPr>
            <a:picLocks noChangeAspect="1" noChangeArrowheads="1"/>
          </p:cNvPicPr>
          <p:nvPr/>
        </p:nvPicPr>
        <p:blipFill>
          <a:blip r:embed="rId2" cstate="print"/>
          <a:srcRect/>
          <a:stretch>
            <a:fillRect/>
          </a:stretch>
        </p:blipFill>
        <p:spPr bwMode="auto">
          <a:xfrm>
            <a:off x="1785938" y="2428875"/>
            <a:ext cx="5500687" cy="4152900"/>
          </a:xfrm>
          <a:prstGeom prst="rect">
            <a:avLst/>
          </a:prstGeom>
          <a:noFill/>
          <a:ln w="9525">
            <a:noFill/>
            <a:miter lim="800000"/>
            <a:headEnd/>
            <a:tailEnd/>
          </a:ln>
        </p:spPr>
      </p:pic>
      <p:pic>
        <p:nvPicPr>
          <p:cNvPr id="38919" name="Picture 7" descr="Около 3 тысяч православных москвичей встречали мощи великой княгини Елизаветы Федоровны и инокини Варвары, которые сегодня вечером были доставлены в храм Христа Спасителя">
            <a:hlinkClick r:id="rId3"/>
          </p:cNvPr>
          <p:cNvPicPr>
            <a:picLocks noChangeAspect="1" noChangeArrowheads="1"/>
          </p:cNvPicPr>
          <p:nvPr/>
        </p:nvPicPr>
        <p:blipFill>
          <a:blip r:embed="rId4" r:link="rId5" cstate="print"/>
          <a:srcRect/>
          <a:stretch>
            <a:fillRect/>
          </a:stretch>
        </p:blipFill>
        <p:spPr bwMode="auto">
          <a:xfrm>
            <a:off x="1785938" y="2357438"/>
            <a:ext cx="5643562" cy="4225925"/>
          </a:xfrm>
          <a:prstGeom prst="rect">
            <a:avLst/>
          </a:prstGeom>
          <a:noFill/>
          <a:ln w="25400">
            <a:solidFill>
              <a:srgbClr val="FFCC00"/>
            </a:solidFill>
            <a:prstDash val="sysDash"/>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38916"/>
                                        </p:tgtEl>
                                        <p:attrNameLst>
                                          <p:attrName>style.visibility</p:attrName>
                                        </p:attrNameLst>
                                      </p:cBhvr>
                                      <p:to>
                                        <p:strVal val="visible"/>
                                      </p:to>
                                    </p:set>
                                    <p:anim calcmode="lin" valueType="num">
                                      <p:cBhvr>
                                        <p:cTn id="7" dur="2000" fill="hold"/>
                                        <p:tgtEl>
                                          <p:spTgt spid="38916"/>
                                        </p:tgtEl>
                                        <p:attrNameLst>
                                          <p:attrName>ppt_w</p:attrName>
                                        </p:attrNameLst>
                                      </p:cBhvr>
                                      <p:tavLst>
                                        <p:tav tm="0">
                                          <p:val>
                                            <p:fltVal val="0"/>
                                          </p:val>
                                        </p:tav>
                                        <p:tav tm="100000">
                                          <p:val>
                                            <p:strVal val="#ppt_w"/>
                                          </p:val>
                                        </p:tav>
                                      </p:tavLst>
                                    </p:anim>
                                    <p:anim calcmode="lin" valueType="num">
                                      <p:cBhvr>
                                        <p:cTn id="8" dur="2000" fill="hold"/>
                                        <p:tgtEl>
                                          <p:spTgt spid="38916"/>
                                        </p:tgtEl>
                                        <p:attrNameLst>
                                          <p:attrName>ppt_h</p:attrName>
                                        </p:attrNameLst>
                                      </p:cBhvr>
                                      <p:tavLst>
                                        <p:tav tm="0">
                                          <p:val>
                                            <p:fltVal val="0"/>
                                          </p:val>
                                        </p:tav>
                                        <p:tav tm="100000">
                                          <p:val>
                                            <p:strVal val="#ppt_h"/>
                                          </p:val>
                                        </p:tav>
                                      </p:tavLst>
                                    </p:anim>
                                    <p:animEffect transition="in" filter="fade">
                                      <p:cBhvr>
                                        <p:cTn id="9" dur="2000"/>
                                        <p:tgtEl>
                                          <p:spTgt spid="38916"/>
                                        </p:tgtEl>
                                      </p:cBhvr>
                                    </p:animEffect>
                                  </p:childTnLst>
                                </p:cTn>
                              </p:par>
                              <p:par>
                                <p:cTn id="10" presetID="53" presetClass="entr" presetSubtype="0" fill="hold" nodeType="withEffect">
                                  <p:stCondLst>
                                    <p:cond delay="0"/>
                                  </p:stCondLst>
                                  <p:childTnLst>
                                    <p:set>
                                      <p:cBhvr>
                                        <p:cTn id="11" dur="1" fill="hold">
                                          <p:stCondLst>
                                            <p:cond delay="0"/>
                                          </p:stCondLst>
                                        </p:cTn>
                                        <p:tgtEl>
                                          <p:spTgt spid="38918"/>
                                        </p:tgtEl>
                                        <p:attrNameLst>
                                          <p:attrName>style.visibility</p:attrName>
                                        </p:attrNameLst>
                                      </p:cBhvr>
                                      <p:to>
                                        <p:strVal val="visible"/>
                                      </p:to>
                                    </p:set>
                                    <p:anim calcmode="lin" valueType="num">
                                      <p:cBhvr>
                                        <p:cTn id="12" dur="2000" fill="hold"/>
                                        <p:tgtEl>
                                          <p:spTgt spid="38918"/>
                                        </p:tgtEl>
                                        <p:attrNameLst>
                                          <p:attrName>ppt_w</p:attrName>
                                        </p:attrNameLst>
                                      </p:cBhvr>
                                      <p:tavLst>
                                        <p:tav tm="0">
                                          <p:val>
                                            <p:fltVal val="0"/>
                                          </p:val>
                                        </p:tav>
                                        <p:tav tm="100000">
                                          <p:val>
                                            <p:strVal val="#ppt_w"/>
                                          </p:val>
                                        </p:tav>
                                      </p:tavLst>
                                    </p:anim>
                                    <p:anim calcmode="lin" valueType="num">
                                      <p:cBhvr>
                                        <p:cTn id="13" dur="2000" fill="hold"/>
                                        <p:tgtEl>
                                          <p:spTgt spid="38918"/>
                                        </p:tgtEl>
                                        <p:attrNameLst>
                                          <p:attrName>ppt_h</p:attrName>
                                        </p:attrNameLst>
                                      </p:cBhvr>
                                      <p:tavLst>
                                        <p:tav tm="0">
                                          <p:val>
                                            <p:fltVal val="0"/>
                                          </p:val>
                                        </p:tav>
                                        <p:tav tm="100000">
                                          <p:val>
                                            <p:strVal val="#ppt_h"/>
                                          </p:val>
                                        </p:tav>
                                      </p:tavLst>
                                    </p:anim>
                                    <p:animEffect transition="in" filter="fade">
                                      <p:cBhvr>
                                        <p:cTn id="14" dur="2000"/>
                                        <p:tgtEl>
                                          <p:spTgt spid="38918"/>
                                        </p:tgtEl>
                                      </p:cBhvr>
                                    </p:animEffect>
                                  </p:childTnLst>
                                </p:cTn>
                              </p:par>
                            </p:childTnLst>
                          </p:cTn>
                        </p:par>
                        <p:par>
                          <p:cTn id="15" fill="hold">
                            <p:stCondLst>
                              <p:cond delay="2000"/>
                            </p:stCondLst>
                            <p:childTnLst>
                              <p:par>
                                <p:cTn id="16" presetID="53" presetClass="entr" presetSubtype="0" fill="hold" nodeType="afterEffect">
                                  <p:stCondLst>
                                    <p:cond delay="4000"/>
                                  </p:stCondLst>
                                  <p:childTnLst>
                                    <p:set>
                                      <p:cBhvr>
                                        <p:cTn id="17" dur="1" fill="hold">
                                          <p:stCondLst>
                                            <p:cond delay="0"/>
                                          </p:stCondLst>
                                        </p:cTn>
                                        <p:tgtEl>
                                          <p:spTgt spid="38919"/>
                                        </p:tgtEl>
                                        <p:attrNameLst>
                                          <p:attrName>style.visibility</p:attrName>
                                        </p:attrNameLst>
                                      </p:cBhvr>
                                      <p:to>
                                        <p:strVal val="visible"/>
                                      </p:to>
                                    </p:set>
                                    <p:anim calcmode="lin" valueType="num">
                                      <p:cBhvr>
                                        <p:cTn id="18" dur="2000" fill="hold"/>
                                        <p:tgtEl>
                                          <p:spTgt spid="38919"/>
                                        </p:tgtEl>
                                        <p:attrNameLst>
                                          <p:attrName>ppt_w</p:attrName>
                                        </p:attrNameLst>
                                      </p:cBhvr>
                                      <p:tavLst>
                                        <p:tav tm="0">
                                          <p:val>
                                            <p:fltVal val="0"/>
                                          </p:val>
                                        </p:tav>
                                        <p:tav tm="100000">
                                          <p:val>
                                            <p:strVal val="#ppt_w"/>
                                          </p:val>
                                        </p:tav>
                                      </p:tavLst>
                                    </p:anim>
                                    <p:anim calcmode="lin" valueType="num">
                                      <p:cBhvr>
                                        <p:cTn id="19" dur="2000" fill="hold"/>
                                        <p:tgtEl>
                                          <p:spTgt spid="38919"/>
                                        </p:tgtEl>
                                        <p:attrNameLst>
                                          <p:attrName>ppt_h</p:attrName>
                                        </p:attrNameLst>
                                      </p:cBhvr>
                                      <p:tavLst>
                                        <p:tav tm="0">
                                          <p:val>
                                            <p:fltVal val="0"/>
                                          </p:val>
                                        </p:tav>
                                        <p:tav tm="100000">
                                          <p:val>
                                            <p:strVal val="#ppt_h"/>
                                          </p:val>
                                        </p:tav>
                                      </p:tavLst>
                                    </p:anim>
                                    <p:animEffect transition="in" filter="fade">
                                      <p:cBhvr>
                                        <p:cTn id="20" dur="2000"/>
                                        <p:tgtEl>
                                          <p:spTgt spid="389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6" grpId="0" animBg="1"/>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style>
          <a:lnRef idx="1">
            <a:schemeClr val="accent2"/>
          </a:lnRef>
          <a:fillRef idx="2">
            <a:schemeClr val="accent2"/>
          </a:fillRef>
          <a:effectRef idx="1">
            <a:schemeClr val="accent2"/>
          </a:effectRef>
          <a:fontRef idx="minor">
            <a:schemeClr val="dk1"/>
          </a:fontRef>
        </p:style>
        <p:txBody>
          <a:bodyPr/>
          <a:lstStyle/>
          <a:p>
            <a:pPr eaLnBrk="1" hangingPunct="1"/>
            <a:r>
              <a:rPr lang="ru-RU" b="1" dirty="0" smtClean="0">
                <a:solidFill>
                  <a:srgbClr val="993300"/>
                </a:solidFill>
                <a:latin typeface="Monotype Corsiva" pitchFamily="66" charset="0"/>
              </a:rPr>
              <a:t>ОБЪЕДИНЯЮЩАЯ ДЕСНИЦА</a:t>
            </a:r>
          </a:p>
        </p:txBody>
      </p:sp>
      <p:pic>
        <p:nvPicPr>
          <p:cNvPr id="31748" name="Picture 4" descr="Ковчег с десницей преподобномученицы Елисаветы"/>
          <p:cNvPicPr>
            <a:picLocks noChangeAspect="1" noChangeArrowheads="1"/>
          </p:cNvPicPr>
          <p:nvPr/>
        </p:nvPicPr>
        <p:blipFill>
          <a:blip r:embed="rId2" r:link="rId3" cstate="print"/>
          <a:srcRect/>
          <a:stretch>
            <a:fillRect/>
          </a:stretch>
        </p:blipFill>
        <p:spPr bwMode="auto">
          <a:xfrm>
            <a:off x="1547813" y="1341438"/>
            <a:ext cx="5903912" cy="4427537"/>
          </a:xfrm>
          <a:prstGeom prst="rect">
            <a:avLst/>
          </a:prstGeom>
          <a:noFill/>
          <a:ln w="9525">
            <a:noFill/>
            <a:miter lim="800000"/>
            <a:headEnd/>
            <a:tailEnd/>
          </a:ln>
        </p:spPr>
      </p:pic>
      <p:sp>
        <p:nvSpPr>
          <p:cNvPr id="31749" name="Rectangle 5"/>
          <p:cNvSpPr>
            <a:spLocks noChangeArrowheads="1"/>
          </p:cNvSpPr>
          <p:nvPr/>
        </p:nvSpPr>
        <p:spPr bwMode="auto">
          <a:xfrm>
            <a:off x="467544" y="6059488"/>
            <a:ext cx="8280920" cy="579437"/>
          </a:xfrm>
          <a:prstGeom prst="rect">
            <a:avLst/>
          </a:prstGeom>
          <a:ln>
            <a:headEnd/>
            <a:tailEnd/>
          </a:ln>
        </p:spPr>
        <p:style>
          <a:lnRef idx="1">
            <a:schemeClr val="accent2"/>
          </a:lnRef>
          <a:fillRef idx="2">
            <a:schemeClr val="accent2"/>
          </a:fillRef>
          <a:effectRef idx="1">
            <a:schemeClr val="accent2"/>
          </a:effectRef>
          <a:fontRef idx="minor">
            <a:schemeClr val="dk1"/>
          </a:fontRef>
        </p:style>
        <p:txBody>
          <a:bodyPr wrap="square" anchor="ctr">
            <a:spAutoFit/>
          </a:bodyPr>
          <a:lstStyle/>
          <a:p>
            <a:r>
              <a:rPr lang="ru-RU" sz="3200" b="1" dirty="0">
                <a:solidFill>
                  <a:srgbClr val="993300"/>
                </a:solidFill>
                <a:latin typeface="Monotype Corsiva" pitchFamily="66" charset="0"/>
              </a:rPr>
              <a:t>Ковчег с десницей </a:t>
            </a:r>
            <a:r>
              <a:rPr lang="ru-RU" sz="3200" b="1" dirty="0" err="1">
                <a:solidFill>
                  <a:srgbClr val="993300"/>
                </a:solidFill>
                <a:latin typeface="Monotype Corsiva" pitchFamily="66" charset="0"/>
              </a:rPr>
              <a:t>преподобномученицы</a:t>
            </a:r>
            <a:r>
              <a:rPr lang="ru-RU" sz="3200" b="1" dirty="0">
                <a:solidFill>
                  <a:srgbClr val="993300"/>
                </a:solidFill>
                <a:latin typeface="Monotype Corsiva" pitchFamily="66" charset="0"/>
              </a:rPr>
              <a:t> </a:t>
            </a:r>
            <a:r>
              <a:rPr lang="ru-RU" sz="3200" b="1" dirty="0" err="1">
                <a:solidFill>
                  <a:srgbClr val="993300"/>
                </a:solidFill>
                <a:latin typeface="Monotype Corsiva" pitchFamily="66" charset="0"/>
              </a:rPr>
              <a:t>Елисаветы</a:t>
            </a:r>
            <a:r>
              <a:rPr lang="ru-RU" dirty="0"/>
              <a:t> </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31746"/>
                                        </p:tgtEl>
                                        <p:attrNameLst>
                                          <p:attrName>style.visibility</p:attrName>
                                        </p:attrNameLst>
                                      </p:cBhvr>
                                      <p:to>
                                        <p:strVal val="visible"/>
                                      </p:to>
                                    </p:set>
                                    <p:anim calcmode="lin" valueType="num">
                                      <p:cBhvr>
                                        <p:cTn id="7" dur="1000" fill="hold"/>
                                        <p:tgtEl>
                                          <p:spTgt spid="31746"/>
                                        </p:tgtEl>
                                        <p:attrNameLst>
                                          <p:attrName>ppt_w</p:attrName>
                                        </p:attrNameLst>
                                      </p:cBhvr>
                                      <p:tavLst>
                                        <p:tav tm="0">
                                          <p:val>
                                            <p:fltVal val="0"/>
                                          </p:val>
                                        </p:tav>
                                        <p:tav tm="100000">
                                          <p:val>
                                            <p:strVal val="#ppt_w"/>
                                          </p:val>
                                        </p:tav>
                                      </p:tavLst>
                                    </p:anim>
                                    <p:anim calcmode="lin" valueType="num">
                                      <p:cBhvr>
                                        <p:cTn id="8" dur="1000" fill="hold"/>
                                        <p:tgtEl>
                                          <p:spTgt spid="31746"/>
                                        </p:tgtEl>
                                        <p:attrNameLst>
                                          <p:attrName>ppt_h</p:attrName>
                                        </p:attrNameLst>
                                      </p:cBhvr>
                                      <p:tavLst>
                                        <p:tav tm="0">
                                          <p:val>
                                            <p:fltVal val="0"/>
                                          </p:val>
                                        </p:tav>
                                        <p:tav tm="100000">
                                          <p:val>
                                            <p:strVal val="#ppt_h"/>
                                          </p:val>
                                        </p:tav>
                                      </p:tavLst>
                                    </p:anim>
                                    <p:animEffect transition="in" filter="fade">
                                      <p:cBhvr>
                                        <p:cTn id="9" dur="1000"/>
                                        <p:tgtEl>
                                          <p:spTgt spid="31746"/>
                                        </p:tgtEl>
                                      </p:cBhvr>
                                    </p:animEffect>
                                  </p:childTnLst>
                                </p:cTn>
                              </p:par>
                            </p:childTnLst>
                          </p:cTn>
                        </p:par>
                        <p:par>
                          <p:cTn id="10" fill="hold">
                            <p:stCondLst>
                              <p:cond delay="1000"/>
                            </p:stCondLst>
                            <p:childTnLst>
                              <p:par>
                                <p:cTn id="11" presetID="53" presetClass="entr" presetSubtype="0" fill="hold" nodeType="afterEffect">
                                  <p:stCondLst>
                                    <p:cond delay="0"/>
                                  </p:stCondLst>
                                  <p:childTnLst>
                                    <p:set>
                                      <p:cBhvr>
                                        <p:cTn id="12" dur="1" fill="hold">
                                          <p:stCondLst>
                                            <p:cond delay="0"/>
                                          </p:stCondLst>
                                        </p:cTn>
                                        <p:tgtEl>
                                          <p:spTgt spid="31748"/>
                                        </p:tgtEl>
                                        <p:attrNameLst>
                                          <p:attrName>style.visibility</p:attrName>
                                        </p:attrNameLst>
                                      </p:cBhvr>
                                      <p:to>
                                        <p:strVal val="visible"/>
                                      </p:to>
                                    </p:set>
                                    <p:anim calcmode="lin" valueType="num">
                                      <p:cBhvr>
                                        <p:cTn id="13" dur="2000" fill="hold"/>
                                        <p:tgtEl>
                                          <p:spTgt spid="31748"/>
                                        </p:tgtEl>
                                        <p:attrNameLst>
                                          <p:attrName>ppt_w</p:attrName>
                                        </p:attrNameLst>
                                      </p:cBhvr>
                                      <p:tavLst>
                                        <p:tav tm="0">
                                          <p:val>
                                            <p:fltVal val="0"/>
                                          </p:val>
                                        </p:tav>
                                        <p:tav tm="100000">
                                          <p:val>
                                            <p:strVal val="#ppt_w"/>
                                          </p:val>
                                        </p:tav>
                                      </p:tavLst>
                                    </p:anim>
                                    <p:anim calcmode="lin" valueType="num">
                                      <p:cBhvr>
                                        <p:cTn id="14" dur="2000" fill="hold"/>
                                        <p:tgtEl>
                                          <p:spTgt spid="31748"/>
                                        </p:tgtEl>
                                        <p:attrNameLst>
                                          <p:attrName>ppt_h</p:attrName>
                                        </p:attrNameLst>
                                      </p:cBhvr>
                                      <p:tavLst>
                                        <p:tav tm="0">
                                          <p:val>
                                            <p:fltVal val="0"/>
                                          </p:val>
                                        </p:tav>
                                        <p:tav tm="100000">
                                          <p:val>
                                            <p:strVal val="#ppt_h"/>
                                          </p:val>
                                        </p:tav>
                                      </p:tavLst>
                                    </p:anim>
                                    <p:animEffect transition="in" filter="fade">
                                      <p:cBhvr>
                                        <p:cTn id="15" dur="2000"/>
                                        <p:tgtEl>
                                          <p:spTgt spid="31748"/>
                                        </p:tgtEl>
                                      </p:cBhvr>
                                    </p:animEffect>
                                  </p:childTnLst>
                                </p:cTn>
                              </p:par>
                              <p:par>
                                <p:cTn id="16" presetID="53" presetClass="entr" presetSubtype="0" fill="hold" grpId="0" nodeType="withEffect">
                                  <p:stCondLst>
                                    <p:cond delay="0"/>
                                  </p:stCondLst>
                                  <p:childTnLst>
                                    <p:set>
                                      <p:cBhvr>
                                        <p:cTn id="17" dur="1" fill="hold">
                                          <p:stCondLst>
                                            <p:cond delay="0"/>
                                          </p:stCondLst>
                                        </p:cTn>
                                        <p:tgtEl>
                                          <p:spTgt spid="31749"/>
                                        </p:tgtEl>
                                        <p:attrNameLst>
                                          <p:attrName>style.visibility</p:attrName>
                                        </p:attrNameLst>
                                      </p:cBhvr>
                                      <p:to>
                                        <p:strVal val="visible"/>
                                      </p:to>
                                    </p:set>
                                    <p:anim calcmode="lin" valueType="num">
                                      <p:cBhvr>
                                        <p:cTn id="18" dur="2000" fill="hold"/>
                                        <p:tgtEl>
                                          <p:spTgt spid="31749"/>
                                        </p:tgtEl>
                                        <p:attrNameLst>
                                          <p:attrName>ppt_w</p:attrName>
                                        </p:attrNameLst>
                                      </p:cBhvr>
                                      <p:tavLst>
                                        <p:tav tm="0">
                                          <p:val>
                                            <p:fltVal val="0"/>
                                          </p:val>
                                        </p:tav>
                                        <p:tav tm="100000">
                                          <p:val>
                                            <p:strVal val="#ppt_w"/>
                                          </p:val>
                                        </p:tav>
                                      </p:tavLst>
                                    </p:anim>
                                    <p:anim calcmode="lin" valueType="num">
                                      <p:cBhvr>
                                        <p:cTn id="19" dur="2000" fill="hold"/>
                                        <p:tgtEl>
                                          <p:spTgt spid="31749"/>
                                        </p:tgtEl>
                                        <p:attrNameLst>
                                          <p:attrName>ppt_h</p:attrName>
                                        </p:attrNameLst>
                                      </p:cBhvr>
                                      <p:tavLst>
                                        <p:tav tm="0">
                                          <p:val>
                                            <p:fltVal val="0"/>
                                          </p:val>
                                        </p:tav>
                                        <p:tav tm="100000">
                                          <p:val>
                                            <p:strVal val="#ppt_h"/>
                                          </p:val>
                                        </p:tav>
                                      </p:tavLst>
                                    </p:anim>
                                    <p:animEffect transition="in" filter="fade">
                                      <p:cBhvr>
                                        <p:cTn id="20" dur="2000"/>
                                        <p:tgtEl>
                                          <p:spTgt spid="317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6" grpId="0" animBg="1"/>
      <p:bldP spid="31749" grpId="0" animBg="1"/>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0"/>
            <a:ext cx="9144000" cy="6858000"/>
          </a:xfrm>
        </p:spPr>
        <p:style>
          <a:lnRef idx="1">
            <a:schemeClr val="accent4"/>
          </a:lnRef>
          <a:fillRef idx="2">
            <a:schemeClr val="accent4"/>
          </a:fillRef>
          <a:effectRef idx="1">
            <a:schemeClr val="accent4"/>
          </a:effectRef>
          <a:fontRef idx="minor">
            <a:schemeClr val="dk1"/>
          </a:fontRef>
        </p:style>
        <p:txBody>
          <a:bodyPr>
            <a:noAutofit/>
          </a:bodyPr>
          <a:lstStyle/>
          <a:p>
            <a:r>
              <a:rPr lang="ru-RU" sz="2400" b="1" i="1" dirty="0" smtClean="0">
                <a:solidFill>
                  <a:schemeClr val="accent2">
                    <a:lumMod val="75000"/>
                  </a:schemeClr>
                </a:solidFill>
              </a:rPr>
              <a:t>"...Дорогие мои детки, слава Богу, вы причащались: как одна душа, вы все стояли пред Спасителем. Верю, что Спаситель на этой земле был с вами всеми, и на Страшном суде эта молитва опять станет пред Богом, как милосердие друг ко другу и ко мне. О, как вы теперь будете совершенствоваться в спасении. Я уже вижу начало благое. Только не падайте духом и не ослабевайте в ваших светлых намерениях, и Господь, Который нас временно разлучил, духовно укрепит. Молитесь за меня, грешную, чтобы я была достойна вернуться к моим деткам и усовершенствовалась для вас, чтобы мы все думали, как приготовиться к вечной жизни…" </a:t>
            </a:r>
            <a:br>
              <a:rPr lang="ru-RU" sz="2400" b="1" i="1" dirty="0" smtClean="0">
                <a:solidFill>
                  <a:schemeClr val="accent2">
                    <a:lumMod val="75000"/>
                  </a:schemeClr>
                </a:solidFill>
              </a:rPr>
            </a:br>
            <a:r>
              <a:rPr lang="ru-RU" sz="2400" b="1" i="1" dirty="0" smtClean="0">
                <a:solidFill>
                  <a:schemeClr val="accent2">
                    <a:lumMod val="75000"/>
                  </a:schemeClr>
                </a:solidFill>
              </a:rPr>
              <a:t/>
            </a:r>
            <a:br>
              <a:rPr lang="ru-RU" sz="2400" b="1" i="1" dirty="0" smtClean="0">
                <a:solidFill>
                  <a:schemeClr val="accent2">
                    <a:lumMod val="75000"/>
                  </a:schemeClr>
                </a:solidFill>
              </a:rPr>
            </a:br>
            <a:r>
              <a:rPr lang="ru-RU" sz="2400" b="1" i="1" dirty="0" smtClean="0">
                <a:solidFill>
                  <a:schemeClr val="accent2">
                    <a:lumMod val="75000"/>
                  </a:schemeClr>
                </a:solidFill>
              </a:rPr>
              <a:t>Последнее письмо Великой Княгини Елизаветы Федоровны сестрам </a:t>
            </a:r>
            <a:r>
              <a:rPr lang="ru-RU" sz="2400" b="1" i="1" dirty="0" err="1" smtClean="0">
                <a:solidFill>
                  <a:schemeClr val="accent2">
                    <a:lumMod val="75000"/>
                  </a:schemeClr>
                </a:solidFill>
              </a:rPr>
              <a:t>Марфо-Мариинской</a:t>
            </a:r>
            <a:r>
              <a:rPr lang="ru-RU" sz="2400" b="1" i="1" dirty="0" smtClean="0">
                <a:solidFill>
                  <a:schemeClr val="accent2">
                    <a:lumMod val="75000"/>
                  </a:schemeClr>
                </a:solidFill>
              </a:rPr>
              <a:t> обители милосердия, 1918 год</a:t>
            </a:r>
            <a:r>
              <a:rPr lang="ru-RU" sz="2800" b="1" i="1" dirty="0" smtClean="0">
                <a:solidFill>
                  <a:schemeClr val="accent2">
                    <a:lumMod val="75000"/>
                  </a:schemeClr>
                </a:solidFill>
              </a:rPr>
              <a:t>.</a:t>
            </a:r>
            <a:r>
              <a:rPr lang="ru-RU" sz="2800" b="1" dirty="0" smtClean="0">
                <a:solidFill>
                  <a:schemeClr val="accent2">
                    <a:lumMod val="75000"/>
                  </a:schemeClr>
                </a:solidFill>
              </a:rPr>
              <a:t> </a:t>
            </a:r>
            <a:endParaRPr lang="ru-RU" sz="2800" b="1" dirty="0">
              <a:solidFill>
                <a:schemeClr val="accent2">
                  <a:lumMod val="75000"/>
                </a:schemeClr>
              </a:solidFill>
            </a:endParaRPr>
          </a:p>
        </p:txBody>
      </p:sp>
    </p:spTree>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20" name="Rectangle 4"/>
          <p:cNvSpPr>
            <a:spLocks noChangeArrowheads="1"/>
          </p:cNvSpPr>
          <p:nvPr/>
        </p:nvSpPr>
        <p:spPr bwMode="auto">
          <a:xfrm>
            <a:off x="1" y="404664"/>
            <a:ext cx="5076056" cy="5837567"/>
          </a:xfrm>
          <a:prstGeom prst="rect">
            <a:avLst/>
          </a:prstGeom>
          <a:ln>
            <a:headEnd/>
            <a:tailEnd/>
          </a:ln>
        </p:spPr>
        <p:style>
          <a:lnRef idx="1">
            <a:schemeClr val="accent6"/>
          </a:lnRef>
          <a:fillRef idx="2">
            <a:schemeClr val="accent6"/>
          </a:fillRef>
          <a:effectRef idx="1">
            <a:schemeClr val="accent6"/>
          </a:effectRef>
          <a:fontRef idx="minor">
            <a:schemeClr val="dk1"/>
          </a:fontRef>
        </p:style>
        <p:txBody>
          <a:bodyPr wrap="square" anchor="ctr">
            <a:spAutoFit/>
          </a:bodyPr>
          <a:lstStyle/>
          <a:p>
            <a:r>
              <a:rPr lang="ru-RU" sz="3600" b="1" dirty="0">
                <a:solidFill>
                  <a:srgbClr val="993300"/>
                </a:solidFill>
                <a:latin typeface="Monotype Corsiva" pitchFamily="66" charset="0"/>
              </a:rPr>
              <a:t>Помоги нам всем, </a:t>
            </a:r>
          </a:p>
          <a:p>
            <a:r>
              <a:rPr lang="ru-RU" sz="3600" b="1" dirty="0">
                <a:solidFill>
                  <a:srgbClr val="993300"/>
                </a:solidFill>
                <a:latin typeface="Monotype Corsiva" pitchFamily="66" charset="0"/>
              </a:rPr>
              <a:t>Господи!</a:t>
            </a:r>
          </a:p>
          <a:p>
            <a:r>
              <a:rPr lang="ru-RU" sz="3600" b="1" dirty="0">
                <a:solidFill>
                  <a:srgbClr val="993300"/>
                </a:solidFill>
                <a:latin typeface="Monotype Corsiva" pitchFamily="66" charset="0"/>
              </a:rPr>
              <a:t> Укрепи, Боже, </a:t>
            </a:r>
          </a:p>
          <a:p>
            <a:r>
              <a:rPr lang="ru-RU" sz="3600" b="1" dirty="0">
                <a:solidFill>
                  <a:srgbClr val="993300"/>
                </a:solidFill>
                <a:latin typeface="Monotype Corsiva" pitchFamily="66" charset="0"/>
              </a:rPr>
              <a:t>в покаянии, </a:t>
            </a:r>
          </a:p>
          <a:p>
            <a:r>
              <a:rPr lang="ru-RU" sz="3600" b="1" dirty="0">
                <a:solidFill>
                  <a:srgbClr val="993300"/>
                </a:solidFill>
                <a:latin typeface="Monotype Corsiva" pitchFamily="66" charset="0"/>
              </a:rPr>
              <a:t>терпении и радости </a:t>
            </a:r>
          </a:p>
          <a:p>
            <a:r>
              <a:rPr lang="ru-RU" sz="3600" b="1" dirty="0">
                <a:solidFill>
                  <a:srgbClr val="993300"/>
                </a:solidFill>
                <a:latin typeface="Monotype Corsiva" pitchFamily="66" charset="0"/>
              </a:rPr>
              <a:t>о Тебе </a:t>
            </a:r>
          </a:p>
          <a:p>
            <a:r>
              <a:rPr lang="ru-RU" sz="3600" b="1" dirty="0">
                <a:solidFill>
                  <a:srgbClr val="993300"/>
                </a:solidFill>
                <a:latin typeface="Monotype Corsiva" pitchFamily="66" charset="0"/>
              </a:rPr>
              <a:t>через высокие образы </a:t>
            </a:r>
          </a:p>
          <a:p>
            <a:r>
              <a:rPr lang="ru-RU" sz="3600" b="1" dirty="0">
                <a:solidFill>
                  <a:srgbClr val="993300"/>
                </a:solidFill>
                <a:latin typeface="Monotype Corsiva" pitchFamily="66" charset="0"/>
              </a:rPr>
              <a:t>русских святых! </a:t>
            </a:r>
          </a:p>
          <a:p>
            <a:r>
              <a:rPr lang="ru-RU" sz="3600" b="1" dirty="0">
                <a:solidFill>
                  <a:srgbClr val="993300"/>
                </a:solidFill>
                <a:latin typeface="Monotype Corsiva" pitchFamily="66" charset="0"/>
              </a:rPr>
              <a:t>Святая Елизавета, моли Бога о нас! </a:t>
            </a:r>
          </a:p>
        </p:txBody>
      </p:sp>
      <p:pic>
        <p:nvPicPr>
          <p:cNvPr id="34821" name="Содержимое 3" descr="Портрет Великой княгини Елизаветы Федоровны.jpg"/>
          <p:cNvPicPr>
            <a:picLocks noChangeAspect="1"/>
          </p:cNvPicPr>
          <p:nvPr/>
        </p:nvPicPr>
        <p:blipFill>
          <a:blip r:embed="rId2" cstate="print"/>
          <a:srcRect/>
          <a:stretch>
            <a:fillRect/>
          </a:stretch>
        </p:blipFill>
        <p:spPr bwMode="auto">
          <a:xfrm>
            <a:off x="5076825" y="404813"/>
            <a:ext cx="3748088" cy="4895850"/>
          </a:xfrm>
          <a:prstGeom prst="rect">
            <a:avLst/>
          </a:prstGeom>
          <a:noFill/>
          <a:ln w="44450">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withEffect">
                                  <p:stCondLst>
                                    <p:cond delay="0"/>
                                  </p:stCondLst>
                                  <p:childTnLst>
                                    <p:set>
                                      <p:cBhvr>
                                        <p:cTn id="6" dur="1" fill="hold">
                                          <p:stCondLst>
                                            <p:cond delay="0"/>
                                          </p:stCondLst>
                                        </p:cTn>
                                        <p:tgtEl>
                                          <p:spTgt spid="34821"/>
                                        </p:tgtEl>
                                        <p:attrNameLst>
                                          <p:attrName>style.visibility</p:attrName>
                                        </p:attrNameLst>
                                      </p:cBhvr>
                                      <p:to>
                                        <p:strVal val="visible"/>
                                      </p:to>
                                    </p:set>
                                    <p:anim calcmode="lin" valueType="num">
                                      <p:cBhvr>
                                        <p:cTn id="7" dur="3000" fill="hold"/>
                                        <p:tgtEl>
                                          <p:spTgt spid="34821"/>
                                        </p:tgtEl>
                                        <p:attrNameLst>
                                          <p:attrName>ppt_w</p:attrName>
                                        </p:attrNameLst>
                                      </p:cBhvr>
                                      <p:tavLst>
                                        <p:tav tm="0">
                                          <p:val>
                                            <p:fltVal val="0"/>
                                          </p:val>
                                        </p:tav>
                                        <p:tav tm="100000">
                                          <p:val>
                                            <p:strVal val="#ppt_w"/>
                                          </p:val>
                                        </p:tav>
                                      </p:tavLst>
                                    </p:anim>
                                    <p:anim calcmode="lin" valueType="num">
                                      <p:cBhvr>
                                        <p:cTn id="8" dur="3000" fill="hold"/>
                                        <p:tgtEl>
                                          <p:spTgt spid="34821"/>
                                        </p:tgtEl>
                                        <p:attrNameLst>
                                          <p:attrName>ppt_h</p:attrName>
                                        </p:attrNameLst>
                                      </p:cBhvr>
                                      <p:tavLst>
                                        <p:tav tm="0">
                                          <p:val>
                                            <p:fltVal val="0"/>
                                          </p:val>
                                        </p:tav>
                                        <p:tav tm="100000">
                                          <p:val>
                                            <p:strVal val="#ppt_h"/>
                                          </p:val>
                                        </p:tav>
                                      </p:tavLst>
                                    </p:anim>
                                    <p:animEffect transition="in" filter="fade">
                                      <p:cBhvr>
                                        <p:cTn id="9" dur="3000"/>
                                        <p:tgtEl>
                                          <p:spTgt spid="34821"/>
                                        </p:tgtEl>
                                      </p:cBhvr>
                                    </p:animEffect>
                                  </p:childTnLst>
                                </p:cTn>
                              </p:par>
                            </p:childTnLst>
                          </p:cTn>
                        </p:par>
                        <p:par>
                          <p:cTn id="10" fill="hold">
                            <p:stCondLst>
                              <p:cond delay="3000"/>
                            </p:stCondLst>
                            <p:childTnLst>
                              <p:par>
                                <p:cTn id="11" presetID="54" presetClass="entr" presetSubtype="0" accel="100000" fill="hold" grpId="0" nodeType="afterEffect">
                                  <p:stCondLst>
                                    <p:cond delay="0"/>
                                  </p:stCondLst>
                                  <p:childTnLst>
                                    <p:set>
                                      <p:cBhvr>
                                        <p:cTn id="12" dur="1" fill="hold">
                                          <p:stCondLst>
                                            <p:cond delay="0"/>
                                          </p:stCondLst>
                                        </p:cTn>
                                        <p:tgtEl>
                                          <p:spTgt spid="34820"/>
                                        </p:tgtEl>
                                        <p:attrNameLst>
                                          <p:attrName>style.visibility</p:attrName>
                                        </p:attrNameLst>
                                      </p:cBhvr>
                                      <p:to>
                                        <p:strVal val="visible"/>
                                      </p:to>
                                    </p:set>
                                    <p:anim calcmode="lin" valueType="num">
                                      <p:cBhvr>
                                        <p:cTn id="13" dur="2000" fill="hold"/>
                                        <p:tgtEl>
                                          <p:spTgt spid="34820"/>
                                        </p:tgtEl>
                                        <p:attrNameLst>
                                          <p:attrName>ppt_w</p:attrName>
                                        </p:attrNameLst>
                                      </p:cBhvr>
                                      <p:tavLst>
                                        <p:tav tm="0">
                                          <p:val>
                                            <p:strVal val="#ppt_w*0.05"/>
                                          </p:val>
                                        </p:tav>
                                        <p:tav tm="100000">
                                          <p:val>
                                            <p:strVal val="#ppt_w"/>
                                          </p:val>
                                        </p:tav>
                                      </p:tavLst>
                                    </p:anim>
                                    <p:anim calcmode="lin" valueType="num">
                                      <p:cBhvr>
                                        <p:cTn id="14" dur="2000" fill="hold"/>
                                        <p:tgtEl>
                                          <p:spTgt spid="34820"/>
                                        </p:tgtEl>
                                        <p:attrNameLst>
                                          <p:attrName>ppt_h</p:attrName>
                                        </p:attrNameLst>
                                      </p:cBhvr>
                                      <p:tavLst>
                                        <p:tav tm="0">
                                          <p:val>
                                            <p:strVal val="#ppt_h"/>
                                          </p:val>
                                        </p:tav>
                                        <p:tav tm="100000">
                                          <p:val>
                                            <p:strVal val="#ppt_h"/>
                                          </p:val>
                                        </p:tav>
                                      </p:tavLst>
                                    </p:anim>
                                    <p:anim calcmode="lin" valueType="num">
                                      <p:cBhvr>
                                        <p:cTn id="15" dur="2000" fill="hold"/>
                                        <p:tgtEl>
                                          <p:spTgt spid="34820"/>
                                        </p:tgtEl>
                                        <p:attrNameLst>
                                          <p:attrName>ppt_x</p:attrName>
                                        </p:attrNameLst>
                                      </p:cBhvr>
                                      <p:tavLst>
                                        <p:tav tm="0">
                                          <p:val>
                                            <p:strVal val="#ppt_x-.2"/>
                                          </p:val>
                                        </p:tav>
                                        <p:tav tm="100000">
                                          <p:val>
                                            <p:strVal val="#ppt_x"/>
                                          </p:val>
                                        </p:tav>
                                      </p:tavLst>
                                    </p:anim>
                                    <p:anim calcmode="lin" valueType="num">
                                      <p:cBhvr>
                                        <p:cTn id="16" dur="2000" fill="hold"/>
                                        <p:tgtEl>
                                          <p:spTgt spid="34820"/>
                                        </p:tgtEl>
                                        <p:attrNameLst>
                                          <p:attrName>ppt_y</p:attrName>
                                        </p:attrNameLst>
                                      </p:cBhvr>
                                      <p:tavLst>
                                        <p:tav tm="0">
                                          <p:val>
                                            <p:strVal val="#ppt_y"/>
                                          </p:val>
                                        </p:tav>
                                        <p:tav tm="100000">
                                          <p:val>
                                            <p:strVal val="#ppt_y"/>
                                          </p:val>
                                        </p:tav>
                                      </p:tavLst>
                                    </p:anim>
                                    <p:animEffect transition="in" filter="fade">
                                      <p:cBhvr>
                                        <p:cTn id="17" dur="2000"/>
                                        <p:tgtEl>
                                          <p:spTgt spid="348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20" grpId="0" animBg="1"/>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0"/>
            <a:ext cx="9144000" cy="2276872"/>
          </a:xfrm>
        </p:spPr>
        <p:style>
          <a:lnRef idx="1">
            <a:schemeClr val="accent6"/>
          </a:lnRef>
          <a:fillRef idx="2">
            <a:schemeClr val="accent6"/>
          </a:fillRef>
          <a:effectRef idx="1">
            <a:schemeClr val="accent6"/>
          </a:effectRef>
          <a:fontRef idx="minor">
            <a:schemeClr val="dk1"/>
          </a:fontRef>
        </p:style>
        <p:txBody>
          <a:bodyPr>
            <a:normAutofit fontScale="90000"/>
          </a:bodyPr>
          <a:lstStyle/>
          <a:p>
            <a:r>
              <a:rPr lang="ru-RU" dirty="0" smtClean="0"/>
              <a:t/>
            </a:r>
            <a:br>
              <a:rPr lang="ru-RU" dirty="0" smtClean="0"/>
            </a:br>
            <a:r>
              <a:rPr lang="ru-RU" b="1" dirty="0" smtClean="0">
                <a:solidFill>
                  <a:srgbClr val="002060"/>
                </a:solidFill>
              </a:rPr>
              <a:t>ЕЛИЗАВЕТА ФЕДОРОВНА</a:t>
            </a:r>
            <a:br>
              <a:rPr lang="ru-RU" b="1" dirty="0" smtClean="0">
                <a:solidFill>
                  <a:srgbClr val="002060"/>
                </a:solidFill>
              </a:rPr>
            </a:br>
            <a:r>
              <a:rPr lang="ru-RU" b="1" dirty="0" smtClean="0">
                <a:solidFill>
                  <a:srgbClr val="002060"/>
                </a:solidFill>
              </a:rPr>
              <a:t>РОМАНОВА</a:t>
            </a:r>
            <a:br>
              <a:rPr lang="ru-RU" b="1" dirty="0" smtClean="0">
                <a:solidFill>
                  <a:srgbClr val="002060"/>
                </a:solidFill>
              </a:rPr>
            </a:br>
            <a:r>
              <a:rPr lang="ru-RU" b="1" dirty="0" smtClean="0">
                <a:solidFill>
                  <a:srgbClr val="002060"/>
                </a:solidFill>
              </a:rPr>
              <a:t>(1864-1918)</a:t>
            </a:r>
            <a:r>
              <a:rPr lang="ru-RU" dirty="0" smtClean="0">
                <a:solidFill>
                  <a:srgbClr val="002060"/>
                </a:solidFill>
              </a:rPr>
              <a:t/>
            </a:r>
            <a:br>
              <a:rPr lang="ru-RU" dirty="0" smtClean="0">
                <a:solidFill>
                  <a:srgbClr val="002060"/>
                </a:solidFill>
              </a:rPr>
            </a:br>
            <a:endParaRPr lang="ru-RU" dirty="0">
              <a:solidFill>
                <a:srgbClr val="002060"/>
              </a:solidFill>
            </a:endParaRPr>
          </a:p>
        </p:txBody>
      </p:sp>
      <p:sp>
        <p:nvSpPr>
          <p:cNvPr id="3" name="Содержимое 2"/>
          <p:cNvSpPr>
            <a:spLocks noGrp="1"/>
          </p:cNvSpPr>
          <p:nvPr>
            <p:ph idx="1"/>
          </p:nvPr>
        </p:nvSpPr>
        <p:spPr>
          <a:xfrm>
            <a:off x="0" y="2276872"/>
            <a:ext cx="9144000" cy="4581128"/>
          </a:xfrm>
        </p:spPr>
        <p:style>
          <a:lnRef idx="1">
            <a:schemeClr val="accent6"/>
          </a:lnRef>
          <a:fillRef idx="2">
            <a:schemeClr val="accent6"/>
          </a:fillRef>
          <a:effectRef idx="1">
            <a:schemeClr val="accent6"/>
          </a:effectRef>
          <a:fontRef idx="minor">
            <a:schemeClr val="dk1"/>
          </a:fontRef>
        </p:style>
        <p:txBody>
          <a:bodyPr/>
          <a:lstStyle/>
          <a:p>
            <a:pPr>
              <a:buNone/>
            </a:pPr>
            <a:r>
              <a:rPr lang="ru-RU" dirty="0" smtClean="0"/>
              <a:t>       </a:t>
            </a:r>
          </a:p>
          <a:p>
            <a:endParaRPr lang="ru-RU" dirty="0" smtClean="0"/>
          </a:p>
          <a:p>
            <a:pPr>
              <a:buNone/>
            </a:pPr>
            <a:r>
              <a:rPr lang="ru-RU" b="1" dirty="0" smtClean="0">
                <a:solidFill>
                  <a:srgbClr val="002060"/>
                </a:solidFill>
              </a:rPr>
              <a:t>                   </a:t>
            </a:r>
            <a:r>
              <a:rPr lang="ru-RU" sz="5400" b="1" dirty="0" smtClean="0">
                <a:solidFill>
                  <a:srgbClr val="002060"/>
                </a:solidFill>
              </a:rPr>
              <a:t>ОНА ВЕРНУЛАСЬ </a:t>
            </a:r>
          </a:p>
          <a:p>
            <a:pPr>
              <a:buNone/>
            </a:pPr>
            <a:r>
              <a:rPr lang="ru-RU" sz="5400" b="1" dirty="0" smtClean="0">
                <a:solidFill>
                  <a:srgbClr val="002060"/>
                </a:solidFill>
              </a:rPr>
              <a:t>        НА СВЯТУЮ ЗЕМЛЮ…</a:t>
            </a:r>
            <a:endParaRPr lang="ru-RU" sz="5400" b="1" dirty="0">
              <a:solidFill>
                <a:srgbClr val="002060"/>
              </a:solidFill>
            </a:endParaRPr>
          </a:p>
        </p:txBody>
      </p:sp>
    </p:spTree>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img-fotki.yandex.ru/get/9742/200096112.4f/0_e6259_4932034a_L"/>
          <p:cNvPicPr>
            <a:picLocks noChangeAspect="1" noChangeArrowheads="1"/>
          </p:cNvPicPr>
          <p:nvPr/>
        </p:nvPicPr>
        <p:blipFill>
          <a:blip r:embed="rId2" cstate="print"/>
          <a:srcRect/>
          <a:stretch>
            <a:fillRect/>
          </a:stretch>
        </p:blipFill>
        <p:spPr bwMode="auto">
          <a:xfrm>
            <a:off x="2195736" y="332656"/>
            <a:ext cx="4824536" cy="6048672"/>
          </a:xfrm>
          <a:prstGeom prst="rect">
            <a:avLst/>
          </a:prstGeom>
          <a:noFill/>
        </p:spPr>
      </p:pic>
    </p:spTree>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434" name="Picture 2" descr="http://img-fotki.yandex.ru/get/9667/200096112.4f/0_e6269_7173be8e_orig.jpg"/>
          <p:cNvPicPr>
            <a:picLocks noChangeAspect="1" noChangeArrowheads="1"/>
          </p:cNvPicPr>
          <p:nvPr/>
        </p:nvPicPr>
        <p:blipFill>
          <a:blip r:embed="rId2" cstate="print"/>
          <a:srcRect/>
          <a:stretch>
            <a:fillRect/>
          </a:stretch>
        </p:blipFill>
        <p:spPr bwMode="auto">
          <a:xfrm>
            <a:off x="899592" y="476672"/>
            <a:ext cx="7416824" cy="5904656"/>
          </a:xfrm>
          <a:prstGeom prst="rect">
            <a:avLst/>
          </a:prstGeom>
          <a:noFill/>
        </p:spPr>
      </p:pic>
    </p:spTree>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506" name="Picture 2" descr="http://img-fotki.yandex.ru/get/9065/200096112.4f/0_e625d_707af407_L"/>
          <p:cNvPicPr>
            <a:picLocks noChangeAspect="1" noChangeArrowheads="1"/>
          </p:cNvPicPr>
          <p:nvPr/>
        </p:nvPicPr>
        <p:blipFill>
          <a:blip r:embed="rId2" cstate="print"/>
          <a:srcRect/>
          <a:stretch>
            <a:fillRect/>
          </a:stretch>
        </p:blipFill>
        <p:spPr bwMode="auto">
          <a:xfrm>
            <a:off x="755576" y="548680"/>
            <a:ext cx="7704856" cy="5760640"/>
          </a:xfrm>
          <a:prstGeom prst="rect">
            <a:avLst/>
          </a:prstGeom>
          <a:noFill/>
        </p:spPr>
      </p:pic>
    </p:spTree>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554" name="Picture 2" descr="http://img-fotki.yandex.ru/get/9067/200096112.4f/0_e6272_ec0ca1e6_L"/>
          <p:cNvPicPr>
            <a:picLocks noChangeAspect="1" noChangeArrowheads="1"/>
          </p:cNvPicPr>
          <p:nvPr/>
        </p:nvPicPr>
        <p:blipFill>
          <a:blip r:embed="rId2" cstate="print"/>
          <a:srcRect/>
          <a:stretch>
            <a:fillRect/>
          </a:stretch>
        </p:blipFill>
        <p:spPr bwMode="auto">
          <a:xfrm>
            <a:off x="1259632" y="548680"/>
            <a:ext cx="6768752" cy="5760640"/>
          </a:xfrm>
          <a:prstGeom prst="rect">
            <a:avLst/>
          </a:prstGeom>
          <a:noFill/>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210146"/>
          </a:xfrm>
        </p:spPr>
        <p:style>
          <a:lnRef idx="1">
            <a:schemeClr val="dk1"/>
          </a:lnRef>
          <a:fillRef idx="2">
            <a:schemeClr val="dk1"/>
          </a:fillRef>
          <a:effectRef idx="1">
            <a:schemeClr val="dk1"/>
          </a:effectRef>
          <a:fontRef idx="minor">
            <a:schemeClr val="dk1"/>
          </a:fontRef>
        </p:style>
        <p:txBody>
          <a:bodyPr>
            <a:normAutofit fontScale="90000"/>
          </a:bodyPr>
          <a:lstStyle/>
          <a:p>
            <a:r>
              <a:rPr lang="ru-RU" dirty="0" smtClean="0"/>
              <a:t/>
            </a:r>
            <a:br>
              <a:rPr lang="ru-RU" dirty="0" smtClean="0"/>
            </a:br>
            <a:r>
              <a:rPr lang="ru-RU" b="1" dirty="0" smtClean="0">
                <a:solidFill>
                  <a:schemeClr val="accent6">
                    <a:lumMod val="50000"/>
                  </a:schemeClr>
                </a:solidFill>
              </a:rPr>
              <a:t>Биография великой княгини Елизаветы </a:t>
            </a:r>
            <a:r>
              <a:rPr lang="ru-RU" b="1" dirty="0" err="1" smtClean="0">
                <a:solidFill>
                  <a:schemeClr val="accent6">
                    <a:lumMod val="50000"/>
                  </a:schemeClr>
                </a:solidFill>
              </a:rPr>
              <a:t>Феодоровны</a:t>
            </a:r>
            <a:r>
              <a:rPr lang="ru-RU" b="1" dirty="0" smtClean="0">
                <a:solidFill>
                  <a:schemeClr val="accent6">
                    <a:lumMod val="50000"/>
                  </a:schemeClr>
                </a:solidFill>
              </a:rPr>
              <a:t/>
            </a:r>
            <a:br>
              <a:rPr lang="ru-RU" b="1" dirty="0" smtClean="0">
                <a:solidFill>
                  <a:schemeClr val="accent6">
                    <a:lumMod val="50000"/>
                  </a:schemeClr>
                </a:solidFill>
              </a:rPr>
            </a:br>
            <a:endParaRPr lang="ru-RU" b="1" dirty="0">
              <a:solidFill>
                <a:schemeClr val="accent6">
                  <a:lumMod val="50000"/>
                </a:schemeClr>
              </a:solidFill>
            </a:endParaRPr>
          </a:p>
        </p:txBody>
      </p:sp>
      <p:sp>
        <p:nvSpPr>
          <p:cNvPr id="3" name="Содержимое 2"/>
          <p:cNvSpPr>
            <a:spLocks noGrp="1"/>
          </p:cNvSpPr>
          <p:nvPr>
            <p:ph idx="1"/>
          </p:nvPr>
        </p:nvSpPr>
        <p:spPr>
          <a:xfrm>
            <a:off x="457200" y="1600200"/>
            <a:ext cx="8229600" cy="5069160"/>
          </a:xfrm>
        </p:spPr>
        <p:style>
          <a:lnRef idx="1">
            <a:schemeClr val="dk1"/>
          </a:lnRef>
          <a:fillRef idx="2">
            <a:schemeClr val="dk1"/>
          </a:fillRef>
          <a:effectRef idx="1">
            <a:schemeClr val="dk1"/>
          </a:effectRef>
          <a:fontRef idx="minor">
            <a:schemeClr val="dk1"/>
          </a:fontRef>
        </p:style>
        <p:txBody>
          <a:bodyPr>
            <a:normAutofit fontScale="85000" lnSpcReduction="10000"/>
          </a:bodyPr>
          <a:lstStyle/>
          <a:p>
            <a:pPr fontAlgn="base"/>
            <a:r>
              <a:rPr lang="ru-RU" b="1" dirty="0" smtClean="0">
                <a:solidFill>
                  <a:schemeClr val="accent6">
                    <a:lumMod val="50000"/>
                  </a:schemeClr>
                </a:solidFill>
              </a:rPr>
              <a:t>Елизавета Александра Луиза Алиса </a:t>
            </a:r>
            <a:r>
              <a:rPr lang="ru-RU" b="1" dirty="0" err="1" smtClean="0">
                <a:solidFill>
                  <a:schemeClr val="accent6">
                    <a:lumMod val="50000"/>
                  </a:schemeClr>
                </a:solidFill>
              </a:rPr>
              <a:t>Гессен-Дармштадская</a:t>
            </a:r>
            <a:r>
              <a:rPr lang="ru-RU" b="1" dirty="0" smtClean="0">
                <a:solidFill>
                  <a:schemeClr val="accent6">
                    <a:lumMod val="50000"/>
                  </a:schemeClr>
                </a:solidFill>
              </a:rPr>
              <a:t> родилась в 1864 году в семье великого герцога </a:t>
            </a:r>
            <a:r>
              <a:rPr lang="ru-RU" b="1" dirty="0" err="1" smtClean="0">
                <a:solidFill>
                  <a:schemeClr val="accent6">
                    <a:lumMod val="50000"/>
                  </a:schemeClr>
                </a:solidFill>
              </a:rPr>
              <a:t>Гессен-Дармштадского</a:t>
            </a:r>
            <a:r>
              <a:rPr lang="ru-RU" b="1" dirty="0" smtClean="0">
                <a:solidFill>
                  <a:schemeClr val="accent6">
                    <a:lumMod val="50000"/>
                  </a:schemeClr>
                </a:solidFill>
              </a:rPr>
              <a:t> Людвига IV и принцессы Алисы, дочери английской королевы Виктории. Как немецкую принцессу, ее воспитывали в протестантской вере. Сестра Елизаветы Алиса стала супругой Николая II, а сама она в1884 году вышла замуж за великого князя Сергея Александровича Романова и стала российской княгиней. По традиции, всем немецким принцессам давали отчество </a:t>
            </a:r>
            <a:r>
              <a:rPr lang="ru-RU" b="1" dirty="0" err="1" smtClean="0">
                <a:solidFill>
                  <a:schemeClr val="accent6">
                    <a:lumMod val="50000"/>
                  </a:schemeClr>
                </a:solidFill>
              </a:rPr>
              <a:t>Феодоровна</a:t>
            </a:r>
            <a:r>
              <a:rPr lang="ru-RU" b="1" dirty="0" smtClean="0">
                <a:solidFill>
                  <a:schemeClr val="accent6">
                    <a:lumMod val="50000"/>
                  </a:schemeClr>
                </a:solidFill>
              </a:rPr>
              <a:t> — в честь </a:t>
            </a:r>
            <a:r>
              <a:rPr lang="ru-RU" b="1" dirty="0" err="1" smtClean="0">
                <a:solidFill>
                  <a:schemeClr val="accent6">
                    <a:lumMod val="50000"/>
                  </a:schemeClr>
                </a:solidFill>
              </a:rPr>
              <a:t>Феодоровской</a:t>
            </a:r>
            <a:r>
              <a:rPr lang="ru-RU" b="1" dirty="0" smtClean="0">
                <a:solidFill>
                  <a:schemeClr val="accent6">
                    <a:lumMod val="50000"/>
                  </a:schemeClr>
                </a:solidFill>
              </a:rPr>
              <a:t> иконы Божией Матери.</a:t>
            </a:r>
            <a:endParaRPr lang="ru-RU" b="1" dirty="0">
              <a:solidFill>
                <a:schemeClr val="accent6">
                  <a:lumMod val="50000"/>
                </a:schemeClr>
              </a:solidFill>
            </a:endParaRPr>
          </a:p>
        </p:txBody>
      </p:sp>
    </p:spTree>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4626" name="Picture 2" descr="http://img-fotki.yandex.ru/get/9091/200096112.4f/0_e6273_9950b136_L"/>
          <p:cNvPicPr>
            <a:picLocks noChangeAspect="1" noChangeArrowheads="1"/>
          </p:cNvPicPr>
          <p:nvPr/>
        </p:nvPicPr>
        <p:blipFill>
          <a:blip r:embed="rId2" cstate="print"/>
          <a:srcRect/>
          <a:stretch>
            <a:fillRect/>
          </a:stretch>
        </p:blipFill>
        <p:spPr bwMode="auto">
          <a:xfrm>
            <a:off x="1043608" y="548680"/>
            <a:ext cx="7056784" cy="5832648"/>
          </a:xfrm>
          <a:prstGeom prst="rect">
            <a:avLst/>
          </a:prstGeom>
          <a:noFill/>
        </p:spPr>
      </p:pic>
    </p:spTree>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5650" name="Picture 2" descr="http://img-fotki.yandex.ru/get/5200/200096112.4f/0_e6260_38954cc3_L"/>
          <p:cNvPicPr>
            <a:picLocks noChangeAspect="1" noChangeArrowheads="1"/>
          </p:cNvPicPr>
          <p:nvPr/>
        </p:nvPicPr>
        <p:blipFill>
          <a:blip r:embed="rId2" cstate="print"/>
          <a:srcRect/>
          <a:stretch>
            <a:fillRect/>
          </a:stretch>
        </p:blipFill>
        <p:spPr bwMode="auto">
          <a:xfrm>
            <a:off x="395536" y="404664"/>
            <a:ext cx="8136904" cy="6264696"/>
          </a:xfrm>
          <a:prstGeom prst="rect">
            <a:avLst/>
          </a:prstGeom>
          <a:noFill/>
        </p:spPr>
      </p:pic>
    </p:spTree>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6674" name="Picture 2" descr="http://img-fotki.yandex.ru/get/9757/200096112.4f/0_e626b_af7a533c_L"/>
          <p:cNvPicPr>
            <a:picLocks noChangeAspect="1" noChangeArrowheads="1"/>
          </p:cNvPicPr>
          <p:nvPr/>
        </p:nvPicPr>
        <p:blipFill>
          <a:blip r:embed="rId2" cstate="print"/>
          <a:srcRect/>
          <a:stretch>
            <a:fillRect/>
          </a:stretch>
        </p:blipFill>
        <p:spPr bwMode="auto">
          <a:xfrm>
            <a:off x="1691680" y="476672"/>
            <a:ext cx="5904656" cy="5976664"/>
          </a:xfrm>
          <a:prstGeom prst="rect">
            <a:avLst/>
          </a:prstGeom>
          <a:noFill/>
        </p:spPr>
      </p:pic>
    </p:spTree>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698" name="Picture 2" descr="http://img-fotki.yandex.ru/get/9931/200096112.4f/0_e626a_2f0f6d77_L"/>
          <p:cNvPicPr>
            <a:picLocks noChangeAspect="1" noChangeArrowheads="1"/>
          </p:cNvPicPr>
          <p:nvPr/>
        </p:nvPicPr>
        <p:blipFill>
          <a:blip r:embed="rId2" cstate="print"/>
          <a:srcRect/>
          <a:stretch>
            <a:fillRect/>
          </a:stretch>
        </p:blipFill>
        <p:spPr bwMode="auto">
          <a:xfrm>
            <a:off x="1907704" y="908720"/>
            <a:ext cx="5328592" cy="5194548"/>
          </a:xfrm>
          <a:prstGeom prst="rect">
            <a:avLst/>
          </a:prstGeom>
          <a:noFill/>
        </p:spPr>
      </p:pic>
    </p:spTree>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8722" name="Picture 2" descr="http://img-fotki.yandex.ru/get/9815/200096112.4f/0_e6278_7ff96695_L"/>
          <p:cNvPicPr>
            <a:picLocks noChangeAspect="1" noChangeArrowheads="1"/>
          </p:cNvPicPr>
          <p:nvPr/>
        </p:nvPicPr>
        <p:blipFill>
          <a:blip r:embed="rId2" cstate="print"/>
          <a:srcRect/>
          <a:stretch>
            <a:fillRect/>
          </a:stretch>
        </p:blipFill>
        <p:spPr bwMode="auto">
          <a:xfrm>
            <a:off x="1187624" y="476672"/>
            <a:ext cx="6912768" cy="5760640"/>
          </a:xfrm>
          <a:prstGeom prst="rect">
            <a:avLst/>
          </a:prstGeom>
          <a:noFill/>
        </p:spPr>
      </p:pic>
    </p:spTree>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9746" name="Picture 2" descr="http://img-fotki.yandex.ru/get/9308/200096112.4f/0_e6271_4fecd084_orig.jpg"/>
          <p:cNvPicPr>
            <a:picLocks noChangeAspect="1" noChangeArrowheads="1"/>
          </p:cNvPicPr>
          <p:nvPr/>
        </p:nvPicPr>
        <p:blipFill>
          <a:blip r:embed="rId2" cstate="print"/>
          <a:srcRect/>
          <a:stretch>
            <a:fillRect/>
          </a:stretch>
        </p:blipFill>
        <p:spPr bwMode="auto">
          <a:xfrm>
            <a:off x="611560" y="332656"/>
            <a:ext cx="8136904" cy="6264696"/>
          </a:xfrm>
          <a:prstGeom prst="rect">
            <a:avLst/>
          </a:prstGeom>
          <a:noFill/>
        </p:spPr>
      </p:pic>
    </p:spTree>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770" name="Picture 2" descr="http://img-fotki.yandex.ru/get/6709/200096112.4f/0_e6268_51a03b9f_L"/>
          <p:cNvPicPr>
            <a:picLocks noChangeAspect="1" noChangeArrowheads="1"/>
          </p:cNvPicPr>
          <p:nvPr/>
        </p:nvPicPr>
        <p:blipFill>
          <a:blip r:embed="rId2" cstate="print"/>
          <a:srcRect/>
          <a:stretch>
            <a:fillRect/>
          </a:stretch>
        </p:blipFill>
        <p:spPr bwMode="auto">
          <a:xfrm>
            <a:off x="2411760" y="260648"/>
            <a:ext cx="4464496" cy="5976664"/>
          </a:xfrm>
          <a:prstGeom prst="rect">
            <a:avLst/>
          </a:prstGeom>
          <a:noFill/>
        </p:spPr>
      </p:pic>
    </p:spTree>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1794" name="Picture 2" descr="http://img-fotki.yandex.ru/get/9667/200096112.4f/0_e6265_7eeae878_L"/>
          <p:cNvPicPr>
            <a:picLocks noChangeAspect="1" noChangeArrowheads="1"/>
          </p:cNvPicPr>
          <p:nvPr/>
        </p:nvPicPr>
        <p:blipFill>
          <a:blip r:embed="rId2" cstate="print"/>
          <a:srcRect/>
          <a:stretch>
            <a:fillRect/>
          </a:stretch>
        </p:blipFill>
        <p:spPr bwMode="auto">
          <a:xfrm>
            <a:off x="1115616" y="260648"/>
            <a:ext cx="6984776" cy="6264696"/>
          </a:xfrm>
          <a:prstGeom prst="rect">
            <a:avLst/>
          </a:prstGeom>
          <a:noFill/>
        </p:spPr>
      </p:pic>
    </p:spTree>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818" name="Picture 2" descr="http://img-fotki.yandex.ru/get/9253/200096112.4f/0_e626e_c7a43fe_L"/>
          <p:cNvPicPr>
            <a:picLocks noChangeAspect="1" noChangeArrowheads="1"/>
          </p:cNvPicPr>
          <p:nvPr/>
        </p:nvPicPr>
        <p:blipFill>
          <a:blip r:embed="rId2" cstate="print"/>
          <a:srcRect/>
          <a:stretch>
            <a:fillRect/>
          </a:stretch>
        </p:blipFill>
        <p:spPr bwMode="auto">
          <a:xfrm>
            <a:off x="611560" y="548680"/>
            <a:ext cx="7992888" cy="5760640"/>
          </a:xfrm>
          <a:prstGeom prst="rect">
            <a:avLst/>
          </a:prstGeom>
          <a:noFill/>
        </p:spPr>
      </p:pic>
    </p:spTree>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42" name="Picture 2" descr="http://img-fotki.yandex.ru/get/9799/200096112.4f/0_e626d_70906746_L"/>
          <p:cNvPicPr>
            <a:picLocks noChangeAspect="1" noChangeArrowheads="1"/>
          </p:cNvPicPr>
          <p:nvPr/>
        </p:nvPicPr>
        <p:blipFill>
          <a:blip r:embed="rId2" cstate="print"/>
          <a:srcRect/>
          <a:stretch>
            <a:fillRect/>
          </a:stretch>
        </p:blipFill>
        <p:spPr bwMode="auto">
          <a:xfrm>
            <a:off x="1907704" y="476672"/>
            <a:ext cx="5760640" cy="5976664"/>
          </a:xfrm>
          <a:prstGeom prst="rect">
            <a:avLst/>
          </a:prstGeom>
          <a:noFill/>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6322714"/>
          </a:xfrm>
        </p:spPr>
        <p:style>
          <a:lnRef idx="1">
            <a:schemeClr val="dk1"/>
          </a:lnRef>
          <a:fillRef idx="2">
            <a:schemeClr val="dk1"/>
          </a:fillRef>
          <a:effectRef idx="1">
            <a:schemeClr val="dk1"/>
          </a:effectRef>
          <a:fontRef idx="minor">
            <a:schemeClr val="dk1"/>
          </a:fontRef>
        </p:style>
        <p:txBody>
          <a:bodyPr>
            <a:noAutofit/>
          </a:bodyPr>
          <a:lstStyle/>
          <a:p>
            <a:r>
              <a:rPr lang="ru-RU" sz="2800" dirty="0" smtClean="0"/>
              <a:t/>
            </a:r>
            <a:br>
              <a:rPr lang="ru-RU" sz="2800" dirty="0" smtClean="0"/>
            </a:br>
            <a:r>
              <a:rPr lang="ru-RU" sz="2800" dirty="0" smtClean="0"/>
              <a:t/>
            </a:r>
            <a:br>
              <a:rPr lang="ru-RU" sz="2800" dirty="0" smtClean="0"/>
            </a:br>
            <a:r>
              <a:rPr lang="ru-RU" sz="3600" b="1" dirty="0" smtClean="0">
                <a:solidFill>
                  <a:schemeClr val="accent6">
                    <a:lumMod val="50000"/>
                  </a:schemeClr>
                </a:solidFill>
              </a:rPr>
              <a:t>Немка по происхождению, Елизавета Федоровна в совершенстве выучила русский язык и полюбила новую родину всей душой. В 1891 году, после нескольких лет размышлений, она приняла православие. Много занималась благотворительностью: посещала больницы, тюрьмы, детские приюты.</a:t>
            </a:r>
            <a:r>
              <a:rPr lang="ru-RU" sz="3600" dirty="0" smtClean="0"/>
              <a:t/>
            </a:r>
            <a:br>
              <a:rPr lang="ru-RU" sz="3600" dirty="0" smtClean="0"/>
            </a:br>
            <a:endParaRPr lang="ru-RU" sz="3600" dirty="0"/>
          </a:p>
        </p:txBody>
      </p:sp>
    </p:spTree>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866" name="Picture 2" descr="http://img-fotki.yandex.ru/get/4911/200096112.4f/0_e6266_fc98b7f_L"/>
          <p:cNvPicPr>
            <a:picLocks noChangeAspect="1" noChangeArrowheads="1"/>
          </p:cNvPicPr>
          <p:nvPr/>
        </p:nvPicPr>
        <p:blipFill>
          <a:blip r:embed="rId2" cstate="print"/>
          <a:srcRect/>
          <a:stretch>
            <a:fillRect/>
          </a:stretch>
        </p:blipFill>
        <p:spPr bwMode="auto">
          <a:xfrm>
            <a:off x="2195736" y="476672"/>
            <a:ext cx="4608512" cy="5760640"/>
          </a:xfrm>
          <a:prstGeom prst="rect">
            <a:avLst/>
          </a:prstGeom>
          <a:noFill/>
        </p:spPr>
      </p:pic>
    </p:spTree>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890" name="Picture 2" descr="http://img-fotki.yandex.ru/get/9824/200096112.4f/0_e626c_1d078da8_L"/>
          <p:cNvPicPr>
            <a:picLocks noChangeAspect="1" noChangeArrowheads="1"/>
          </p:cNvPicPr>
          <p:nvPr/>
        </p:nvPicPr>
        <p:blipFill>
          <a:blip r:embed="rId2" cstate="print"/>
          <a:srcRect/>
          <a:stretch>
            <a:fillRect/>
          </a:stretch>
        </p:blipFill>
        <p:spPr bwMode="auto">
          <a:xfrm>
            <a:off x="899592" y="692696"/>
            <a:ext cx="7488832" cy="5616624"/>
          </a:xfrm>
          <a:prstGeom prst="rect">
            <a:avLst/>
          </a:prstGeom>
          <a:noFill/>
        </p:spPr>
      </p:pic>
    </p:spTree>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6914" name="Picture 2" descr="http://img-fotki.yandex.ru/get/9318/200096112.4f/0_e6262_5248f10e_L"/>
          <p:cNvPicPr>
            <a:picLocks noChangeAspect="1" noChangeArrowheads="1"/>
          </p:cNvPicPr>
          <p:nvPr/>
        </p:nvPicPr>
        <p:blipFill>
          <a:blip r:embed="rId2" cstate="print"/>
          <a:srcRect/>
          <a:stretch>
            <a:fillRect/>
          </a:stretch>
        </p:blipFill>
        <p:spPr bwMode="auto">
          <a:xfrm>
            <a:off x="2195736" y="692696"/>
            <a:ext cx="4968552" cy="5400600"/>
          </a:xfrm>
          <a:prstGeom prst="rect">
            <a:avLst/>
          </a:prstGeom>
          <a:noFill/>
        </p:spPr>
      </p:pic>
    </p:spTree>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938" name="Picture 2" descr="http://img-fotki.yandex.ru/get/9499/200096112.4f/0_e625f_5727d439_L"/>
          <p:cNvPicPr>
            <a:picLocks noChangeAspect="1" noChangeArrowheads="1"/>
          </p:cNvPicPr>
          <p:nvPr/>
        </p:nvPicPr>
        <p:blipFill>
          <a:blip r:embed="rId2" cstate="print"/>
          <a:srcRect/>
          <a:stretch>
            <a:fillRect/>
          </a:stretch>
        </p:blipFill>
        <p:spPr bwMode="auto">
          <a:xfrm>
            <a:off x="1187624" y="764704"/>
            <a:ext cx="7056784" cy="5256584"/>
          </a:xfrm>
          <a:prstGeom prst="rect">
            <a:avLst/>
          </a:prstGeom>
          <a:noFill/>
        </p:spPr>
      </p:pic>
    </p:spTree>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8962" name="Picture 2" descr="http://img-fotki.yandex.ru/get/9059/200096112.4f/0_e6263_ad2582e4_L"/>
          <p:cNvPicPr>
            <a:picLocks noChangeAspect="1" noChangeArrowheads="1"/>
          </p:cNvPicPr>
          <p:nvPr/>
        </p:nvPicPr>
        <p:blipFill>
          <a:blip r:embed="rId2" cstate="print"/>
          <a:srcRect/>
          <a:stretch>
            <a:fillRect/>
          </a:stretch>
        </p:blipFill>
        <p:spPr bwMode="auto">
          <a:xfrm>
            <a:off x="2411760" y="404664"/>
            <a:ext cx="4248472" cy="6048672"/>
          </a:xfrm>
          <a:prstGeom prst="rect">
            <a:avLst/>
          </a:prstGeom>
          <a:noFill/>
        </p:spPr>
      </p:pic>
    </p:spTree>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9986" name="Picture 2" descr="http://img-fotki.yandex.ru/get/9810/200096112.4f/0_e6256_5659198f_L"/>
          <p:cNvPicPr>
            <a:picLocks noChangeAspect="1" noChangeArrowheads="1"/>
          </p:cNvPicPr>
          <p:nvPr/>
        </p:nvPicPr>
        <p:blipFill>
          <a:blip r:embed="rId2" cstate="print"/>
          <a:srcRect/>
          <a:stretch>
            <a:fillRect/>
          </a:stretch>
        </p:blipFill>
        <p:spPr bwMode="auto">
          <a:xfrm>
            <a:off x="1043608" y="476672"/>
            <a:ext cx="7056784" cy="5976664"/>
          </a:xfrm>
          <a:prstGeom prst="rect">
            <a:avLst/>
          </a:prstGeom>
          <a:noFill/>
        </p:spPr>
      </p:pic>
    </p:spTree>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1010" name="Picture 2" descr="http://img-fotki.yandex.ru/get/9557/200096112.4f/0_e6258_e798bea9_L"/>
          <p:cNvPicPr>
            <a:picLocks noChangeAspect="1" noChangeArrowheads="1"/>
          </p:cNvPicPr>
          <p:nvPr/>
        </p:nvPicPr>
        <p:blipFill>
          <a:blip r:embed="rId2" cstate="print"/>
          <a:srcRect/>
          <a:stretch>
            <a:fillRect/>
          </a:stretch>
        </p:blipFill>
        <p:spPr bwMode="auto">
          <a:xfrm>
            <a:off x="2267744" y="476672"/>
            <a:ext cx="4392488" cy="5400600"/>
          </a:xfrm>
          <a:prstGeom prst="rect">
            <a:avLst/>
          </a:prstGeom>
          <a:noFill/>
        </p:spPr>
      </p:pic>
    </p:spTree>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2034" name="Picture 2" descr="http://img-fotki.yandex.ru/get/9093/200096112.4f/0_e6270_94ee9557_L"/>
          <p:cNvPicPr>
            <a:picLocks noChangeAspect="1" noChangeArrowheads="1"/>
          </p:cNvPicPr>
          <p:nvPr/>
        </p:nvPicPr>
        <p:blipFill>
          <a:blip r:embed="rId2" cstate="print"/>
          <a:srcRect/>
          <a:stretch>
            <a:fillRect/>
          </a:stretch>
        </p:blipFill>
        <p:spPr bwMode="auto">
          <a:xfrm>
            <a:off x="899592" y="548680"/>
            <a:ext cx="7272808" cy="5616624"/>
          </a:xfrm>
          <a:prstGeom prst="rect">
            <a:avLst/>
          </a:prstGeom>
          <a:noFill/>
        </p:spPr>
      </p:pic>
    </p:spTree>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3058" name="Picture 2" descr="http://img-fotki.yandex.ru/get/9831/200096112.4f/0_e6274_e0190b4d_L"/>
          <p:cNvPicPr>
            <a:picLocks noChangeAspect="1" noChangeArrowheads="1"/>
          </p:cNvPicPr>
          <p:nvPr/>
        </p:nvPicPr>
        <p:blipFill>
          <a:blip r:embed="rId2" cstate="print"/>
          <a:srcRect/>
          <a:stretch>
            <a:fillRect/>
          </a:stretch>
        </p:blipFill>
        <p:spPr bwMode="auto">
          <a:xfrm>
            <a:off x="2267744" y="332656"/>
            <a:ext cx="4176464" cy="5976664"/>
          </a:xfrm>
          <a:prstGeom prst="rect">
            <a:avLst/>
          </a:prstGeom>
          <a:noFill/>
        </p:spPr>
      </p:pic>
    </p:spTree>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82" name="Picture 2" descr="http://img-fotki.yandex.ru/get/9065/200096112.4f/0_e6277_cb51e5ea_L"/>
          <p:cNvPicPr>
            <a:picLocks noChangeAspect="1" noChangeArrowheads="1"/>
          </p:cNvPicPr>
          <p:nvPr/>
        </p:nvPicPr>
        <p:blipFill>
          <a:blip r:embed="rId2" cstate="print"/>
          <a:srcRect/>
          <a:stretch>
            <a:fillRect/>
          </a:stretch>
        </p:blipFill>
        <p:spPr bwMode="auto">
          <a:xfrm>
            <a:off x="2051720" y="404664"/>
            <a:ext cx="4896544" cy="5688632"/>
          </a:xfrm>
          <a:prstGeom prst="rect">
            <a:avLst/>
          </a:prstGeom>
          <a:noFill/>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amp;IEcy;&amp;lcy;&amp;icy;&amp;zcy;&amp;acy;&amp;vcy;&amp;iecy;&amp;tcy;&amp;acy; &amp;Fcy;&amp;iecy;&amp;dcy;&amp;ocy;&amp;rcy;&amp;ocy;&amp;vcy;&amp;ncy;&amp;acy; &amp;Rcy;&amp;ocy;&amp;mcy;&amp;acy;&amp;ncy;&amp;ocy;&amp;vcy;&amp;acy; &amp;icy; &amp;iecy;&amp;iocy; &amp;scy;&amp;lcy;&amp;ucy;&amp;zhcy;&amp;iecy;&amp;ncy;&amp;icy;&amp;iecy; &quot; &amp;Zcy;&amp;acy; &amp;Vcy;&amp;iecy;&amp;rcy;&amp;ucy; &amp;TScy;&amp;acy;&amp;rcy;&amp;yacy; &amp;icy; &amp;Ocy;&amp;tcy;&amp;iecy;&amp;chcy;&amp;iecy;&amp;scy;&amp;tcy;&amp;vcy;&amp;ocy;"/>
          <p:cNvPicPr>
            <a:picLocks noChangeAspect="1" noChangeArrowheads="1"/>
          </p:cNvPicPr>
          <p:nvPr/>
        </p:nvPicPr>
        <p:blipFill>
          <a:blip r:embed="rId2" cstate="print"/>
          <a:srcRect/>
          <a:stretch>
            <a:fillRect/>
          </a:stretch>
        </p:blipFill>
        <p:spPr bwMode="auto">
          <a:xfrm>
            <a:off x="2051720" y="116632"/>
            <a:ext cx="4896544" cy="6741368"/>
          </a:xfrm>
          <a:prstGeom prst="rect">
            <a:avLst/>
          </a:prstGeom>
          <a:noFill/>
        </p:spPr>
      </p:pic>
    </p:spTree>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5106" name="Picture 2" descr="http://img-fotki.yandex.ru/get/9115/200096112.4f/0_e6275_df3f2734_L"/>
          <p:cNvPicPr>
            <a:picLocks noChangeAspect="1" noChangeArrowheads="1"/>
          </p:cNvPicPr>
          <p:nvPr/>
        </p:nvPicPr>
        <p:blipFill>
          <a:blip r:embed="rId2" cstate="print"/>
          <a:srcRect/>
          <a:stretch>
            <a:fillRect/>
          </a:stretch>
        </p:blipFill>
        <p:spPr bwMode="auto">
          <a:xfrm>
            <a:off x="971600" y="548680"/>
            <a:ext cx="7200800" cy="5688632"/>
          </a:xfrm>
          <a:prstGeom prst="rect">
            <a:avLst/>
          </a:prstGeom>
          <a:noFill/>
        </p:spPr>
      </p:pic>
    </p:spTree>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6130" name="Picture 2" descr="http://img-fotki.yandex.ru/get/9818/200096112.4f/0_e6276_e910124c_L"/>
          <p:cNvPicPr>
            <a:picLocks noChangeAspect="1" noChangeArrowheads="1"/>
          </p:cNvPicPr>
          <p:nvPr/>
        </p:nvPicPr>
        <p:blipFill>
          <a:blip r:embed="rId2" cstate="print"/>
          <a:srcRect/>
          <a:stretch>
            <a:fillRect/>
          </a:stretch>
        </p:blipFill>
        <p:spPr bwMode="auto">
          <a:xfrm>
            <a:off x="755576" y="836712"/>
            <a:ext cx="7560840" cy="5256584"/>
          </a:xfrm>
          <a:prstGeom prst="rect">
            <a:avLst/>
          </a:prstGeom>
          <a:noFill/>
        </p:spPr>
      </p:pic>
    </p:spTree>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7154" name="Picture 2" descr="http://img-fotki.yandex.ru/get/9492/200096112.4f/0_e626f_b3e524b8_L"/>
          <p:cNvPicPr>
            <a:picLocks noChangeAspect="1" noChangeArrowheads="1"/>
          </p:cNvPicPr>
          <p:nvPr/>
        </p:nvPicPr>
        <p:blipFill>
          <a:blip r:embed="rId2" cstate="print"/>
          <a:srcRect/>
          <a:stretch>
            <a:fillRect/>
          </a:stretch>
        </p:blipFill>
        <p:spPr bwMode="auto">
          <a:xfrm>
            <a:off x="2123728" y="260648"/>
            <a:ext cx="4824536" cy="6336704"/>
          </a:xfrm>
          <a:prstGeom prst="rect">
            <a:avLst/>
          </a:prstGeom>
          <a:noFill/>
        </p:spPr>
      </p:pic>
    </p:spTree>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8178" name="Picture 2" descr="&amp;Scy;&amp;vcy;&amp;yacy;&amp;tcy;&amp;acy;&amp;yacy; &amp;pcy;&amp;rcy;&amp;iecy;&amp;pcy;&amp;ocy;&amp;dcy;&amp;ocy;&amp;bcy;&amp;ncy;&amp;ocy;&amp;mcy;&amp;ucy;&amp;chcy;&amp;iecy;&amp;ncy;&amp;icy;&amp;tscy;&amp;acy; &amp;vcy;&amp;iecy;&amp;lcy;&amp;icy;&amp;kcy;&amp;acy;&amp;yacy; &amp;kcy;&amp;ncy;&amp;yacy;&amp;gcy;&amp;icy;&amp;ncy;&amp;yacy; &amp;IEcy;&amp;lcy;&amp;icy;&amp;scy;&amp;acy;&amp;vcy;&amp;iecy;&amp;tcy;&amp;acy;"/>
          <p:cNvPicPr>
            <a:picLocks noChangeAspect="1" noChangeArrowheads="1"/>
          </p:cNvPicPr>
          <p:nvPr/>
        </p:nvPicPr>
        <p:blipFill>
          <a:blip r:embed="rId2" cstate="print"/>
          <a:srcRect/>
          <a:stretch>
            <a:fillRect/>
          </a:stretch>
        </p:blipFill>
        <p:spPr bwMode="auto">
          <a:xfrm>
            <a:off x="2411760" y="548680"/>
            <a:ext cx="4536504" cy="5616624"/>
          </a:xfrm>
          <a:prstGeom prst="rect">
            <a:avLst/>
          </a:prstGeom>
          <a:noFill/>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style>
          <a:lnRef idx="1">
            <a:schemeClr val="dk1"/>
          </a:lnRef>
          <a:fillRef idx="2">
            <a:schemeClr val="dk1"/>
          </a:fillRef>
          <a:effectRef idx="1">
            <a:schemeClr val="dk1"/>
          </a:effectRef>
          <a:fontRef idx="minor">
            <a:schemeClr val="dk1"/>
          </a:fontRef>
        </p:style>
        <p:txBody>
          <a:bodyPr>
            <a:noAutofit/>
          </a:bodyPr>
          <a:lstStyle/>
          <a:p>
            <a:r>
              <a:rPr lang="ru-RU" sz="2400" b="1" dirty="0" smtClean="0">
                <a:solidFill>
                  <a:schemeClr val="accent6">
                    <a:lumMod val="50000"/>
                  </a:schemeClr>
                </a:solidFill>
              </a:rPr>
              <a:t/>
            </a:r>
            <a:br>
              <a:rPr lang="ru-RU" sz="2400" b="1" dirty="0" smtClean="0">
                <a:solidFill>
                  <a:schemeClr val="accent6">
                    <a:lumMod val="50000"/>
                  </a:schemeClr>
                </a:solidFill>
              </a:rPr>
            </a:br>
            <a:r>
              <a:rPr lang="ru-RU" sz="2400" b="1" dirty="0" smtClean="0">
                <a:solidFill>
                  <a:schemeClr val="accent6">
                    <a:lumMod val="50000"/>
                  </a:schemeClr>
                </a:solidFill>
              </a:rPr>
              <a:t>В 1884 году великий князь Константин Константинович Романов посвятил Елизавете Федоровне стихотворение.</a:t>
            </a:r>
            <a:br>
              <a:rPr lang="ru-RU" sz="2400" b="1" dirty="0" smtClean="0">
                <a:solidFill>
                  <a:schemeClr val="accent6">
                    <a:lumMod val="50000"/>
                  </a:schemeClr>
                </a:solidFill>
              </a:rPr>
            </a:br>
            <a:endParaRPr lang="ru-RU" sz="2400" b="1" dirty="0">
              <a:solidFill>
                <a:schemeClr val="accent6">
                  <a:lumMod val="50000"/>
                </a:schemeClr>
              </a:solidFill>
            </a:endParaRPr>
          </a:p>
        </p:txBody>
      </p:sp>
      <p:sp>
        <p:nvSpPr>
          <p:cNvPr id="3" name="Содержимое 2"/>
          <p:cNvSpPr>
            <a:spLocks noGrp="1"/>
          </p:cNvSpPr>
          <p:nvPr>
            <p:ph idx="1"/>
          </p:nvPr>
        </p:nvSpPr>
        <p:spPr>
          <a:xfrm>
            <a:off x="457200" y="1412776"/>
            <a:ext cx="8229600" cy="5184576"/>
          </a:xfrm>
        </p:spPr>
        <p:style>
          <a:lnRef idx="1">
            <a:schemeClr val="dk1"/>
          </a:lnRef>
          <a:fillRef idx="2">
            <a:schemeClr val="dk1"/>
          </a:fillRef>
          <a:effectRef idx="1">
            <a:schemeClr val="dk1"/>
          </a:effectRef>
          <a:fontRef idx="minor">
            <a:schemeClr val="dk1"/>
          </a:fontRef>
        </p:style>
        <p:txBody>
          <a:bodyPr>
            <a:normAutofit fontScale="85000" lnSpcReduction="20000"/>
          </a:bodyPr>
          <a:lstStyle/>
          <a:p>
            <a:pPr fontAlgn="base"/>
            <a:r>
              <a:rPr lang="ru-RU" b="1" dirty="0" smtClean="0">
                <a:solidFill>
                  <a:schemeClr val="accent6">
                    <a:lumMod val="50000"/>
                  </a:schemeClr>
                </a:solidFill>
              </a:rPr>
              <a:t>Я на тебя гляжу, любуясь ежечасно:</a:t>
            </a:r>
            <a:br>
              <a:rPr lang="ru-RU" b="1" dirty="0" smtClean="0">
                <a:solidFill>
                  <a:schemeClr val="accent6">
                    <a:lumMod val="50000"/>
                  </a:schemeClr>
                </a:solidFill>
              </a:rPr>
            </a:br>
            <a:r>
              <a:rPr lang="ru-RU" b="1" dirty="0" smtClean="0">
                <a:solidFill>
                  <a:schemeClr val="accent6">
                    <a:lumMod val="50000"/>
                  </a:schemeClr>
                </a:solidFill>
              </a:rPr>
              <a:t>Ты так невыразимо хороша!</a:t>
            </a:r>
            <a:br>
              <a:rPr lang="ru-RU" b="1" dirty="0" smtClean="0">
                <a:solidFill>
                  <a:schemeClr val="accent6">
                    <a:lumMod val="50000"/>
                  </a:schemeClr>
                </a:solidFill>
              </a:rPr>
            </a:br>
            <a:r>
              <a:rPr lang="ru-RU" b="1" dirty="0" smtClean="0">
                <a:solidFill>
                  <a:schemeClr val="accent6">
                    <a:lumMod val="50000"/>
                  </a:schemeClr>
                </a:solidFill>
              </a:rPr>
              <a:t>О, верно, под такой наружностью прекрасной</a:t>
            </a:r>
            <a:br>
              <a:rPr lang="ru-RU" b="1" dirty="0" smtClean="0">
                <a:solidFill>
                  <a:schemeClr val="accent6">
                    <a:lumMod val="50000"/>
                  </a:schemeClr>
                </a:solidFill>
              </a:rPr>
            </a:br>
            <a:r>
              <a:rPr lang="ru-RU" b="1" dirty="0" smtClean="0">
                <a:solidFill>
                  <a:schemeClr val="accent6">
                    <a:lumMod val="50000"/>
                  </a:schemeClr>
                </a:solidFill>
              </a:rPr>
              <a:t>Такая же прекрасная душа!</a:t>
            </a:r>
            <a:br>
              <a:rPr lang="ru-RU" b="1" dirty="0" smtClean="0">
                <a:solidFill>
                  <a:schemeClr val="accent6">
                    <a:lumMod val="50000"/>
                  </a:schemeClr>
                </a:solidFill>
              </a:rPr>
            </a:br>
            <a:r>
              <a:rPr lang="ru-RU" b="1" dirty="0" smtClean="0">
                <a:solidFill>
                  <a:schemeClr val="accent6">
                    <a:lumMod val="50000"/>
                  </a:schemeClr>
                </a:solidFill>
              </a:rPr>
              <a:t>Какой-то кротости и грусти сокровенной</a:t>
            </a:r>
            <a:br>
              <a:rPr lang="ru-RU" b="1" dirty="0" smtClean="0">
                <a:solidFill>
                  <a:schemeClr val="accent6">
                    <a:lumMod val="50000"/>
                  </a:schemeClr>
                </a:solidFill>
              </a:rPr>
            </a:br>
            <a:r>
              <a:rPr lang="ru-RU" b="1" dirty="0" smtClean="0">
                <a:solidFill>
                  <a:schemeClr val="accent6">
                    <a:lumMod val="50000"/>
                  </a:schemeClr>
                </a:solidFill>
              </a:rPr>
              <a:t>В твоих очах таится глубина;</a:t>
            </a:r>
            <a:br>
              <a:rPr lang="ru-RU" b="1" dirty="0" smtClean="0">
                <a:solidFill>
                  <a:schemeClr val="accent6">
                    <a:lumMod val="50000"/>
                  </a:schemeClr>
                </a:solidFill>
              </a:rPr>
            </a:br>
            <a:r>
              <a:rPr lang="ru-RU" b="1" dirty="0" smtClean="0">
                <a:solidFill>
                  <a:schemeClr val="accent6">
                    <a:lumMod val="50000"/>
                  </a:schemeClr>
                </a:solidFill>
              </a:rPr>
              <a:t>Как ангел ты тиха, чиста и совершенна;</a:t>
            </a:r>
            <a:br>
              <a:rPr lang="ru-RU" b="1" dirty="0" smtClean="0">
                <a:solidFill>
                  <a:schemeClr val="accent6">
                    <a:lumMod val="50000"/>
                  </a:schemeClr>
                </a:solidFill>
              </a:rPr>
            </a:br>
            <a:r>
              <a:rPr lang="ru-RU" b="1" dirty="0" smtClean="0">
                <a:solidFill>
                  <a:schemeClr val="accent6">
                    <a:lumMod val="50000"/>
                  </a:schemeClr>
                </a:solidFill>
              </a:rPr>
              <a:t>Как женщина, стыдлива и нежна.</a:t>
            </a:r>
            <a:br>
              <a:rPr lang="ru-RU" b="1" dirty="0" smtClean="0">
                <a:solidFill>
                  <a:schemeClr val="accent6">
                    <a:lumMod val="50000"/>
                  </a:schemeClr>
                </a:solidFill>
              </a:rPr>
            </a:br>
            <a:r>
              <a:rPr lang="ru-RU" b="1" dirty="0" smtClean="0">
                <a:solidFill>
                  <a:schemeClr val="accent6">
                    <a:lumMod val="50000"/>
                  </a:schemeClr>
                </a:solidFill>
              </a:rPr>
              <a:t>Пусть на земле ничто</a:t>
            </a:r>
            <a:br>
              <a:rPr lang="ru-RU" b="1" dirty="0" smtClean="0">
                <a:solidFill>
                  <a:schemeClr val="accent6">
                    <a:lumMod val="50000"/>
                  </a:schemeClr>
                </a:solidFill>
              </a:rPr>
            </a:br>
            <a:r>
              <a:rPr lang="ru-RU" b="1" dirty="0" smtClean="0">
                <a:solidFill>
                  <a:schemeClr val="accent6">
                    <a:lumMod val="50000"/>
                  </a:schemeClr>
                </a:solidFill>
              </a:rPr>
              <a:t>средь зол и скорби многой</a:t>
            </a:r>
            <a:br>
              <a:rPr lang="ru-RU" b="1" dirty="0" smtClean="0">
                <a:solidFill>
                  <a:schemeClr val="accent6">
                    <a:lumMod val="50000"/>
                  </a:schemeClr>
                </a:solidFill>
              </a:rPr>
            </a:br>
            <a:r>
              <a:rPr lang="ru-RU" b="1" dirty="0" smtClean="0">
                <a:solidFill>
                  <a:schemeClr val="accent6">
                    <a:lumMod val="50000"/>
                  </a:schemeClr>
                </a:solidFill>
              </a:rPr>
              <a:t>Твою не запятнает чистоту.</a:t>
            </a:r>
            <a:br>
              <a:rPr lang="ru-RU" b="1" dirty="0" smtClean="0">
                <a:solidFill>
                  <a:schemeClr val="accent6">
                    <a:lumMod val="50000"/>
                  </a:schemeClr>
                </a:solidFill>
              </a:rPr>
            </a:br>
            <a:r>
              <a:rPr lang="ru-RU" b="1" dirty="0" smtClean="0">
                <a:solidFill>
                  <a:schemeClr val="accent6">
                    <a:lumMod val="50000"/>
                  </a:schemeClr>
                </a:solidFill>
              </a:rPr>
              <a:t>И всякий, увидав тебя, прославит Бога,</a:t>
            </a:r>
            <a:br>
              <a:rPr lang="ru-RU" b="1" dirty="0" smtClean="0">
                <a:solidFill>
                  <a:schemeClr val="accent6">
                    <a:lumMod val="50000"/>
                  </a:schemeClr>
                </a:solidFill>
              </a:rPr>
            </a:br>
            <a:r>
              <a:rPr lang="ru-RU" b="1" dirty="0" smtClean="0">
                <a:solidFill>
                  <a:schemeClr val="accent6">
                    <a:lumMod val="50000"/>
                  </a:schemeClr>
                </a:solidFill>
              </a:rPr>
              <a:t>Создавшего такую красоту!</a:t>
            </a:r>
          </a:p>
          <a:p>
            <a:pPr fontAlgn="base"/>
            <a:r>
              <a:rPr lang="ru-RU" b="1" dirty="0" smtClean="0">
                <a:solidFill>
                  <a:schemeClr val="accent6">
                    <a:lumMod val="50000"/>
                  </a:schemeClr>
                </a:solidFill>
              </a:rPr>
              <a:t>К. Р.</a:t>
            </a:r>
            <a:endParaRPr lang="ru-RU" b="1" dirty="0">
              <a:solidFill>
                <a:schemeClr val="accent6">
                  <a:lumMod val="50000"/>
                </a:schemeClr>
              </a:solidFill>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amp;Fcy;&amp;ocy;&amp;tcy;&amp;ocy;&amp;gcy;&amp;rcy;&amp;acy;&amp;fcy;&amp;icy;&amp;icy; &amp;tscy;&amp;acy;&amp;rcy;&amp;scy;&amp;kcy;&amp;ocy;&amp;jcy; &amp;scy;&amp;iecy;&amp;mcy;&amp;softcy;&amp;icy; &amp;icy;&amp;zcy; &amp;bcy;&amp;rcy;&amp;icy;&amp;tcy;&amp;acy;&amp;ncy;&amp;scy;&amp;kcy;&amp;ocy;&amp;gcy;&amp;ocy; &amp;acy;&amp;rcy;&amp;khcy;&amp;icy;&amp;vcy;&amp;acy;. &amp;Ocy;&amp;bcy;&amp;scy;&amp;ucy;&amp;zhcy;&amp;dcy;&amp;iecy;&amp;ncy;&amp;icy;&amp;iecy; &amp;ncy;&amp;acy; LiveInternet - &amp;Rcy;&amp;ocy;&amp;scy;&amp;scy;&amp;icy;&amp;jcy;&amp;scy;&amp;kcy;&amp;icy;&amp;jcy; &amp;Scy;&amp;iecy;&amp;rcy;&amp;vcy;&amp;icy;&amp;scy; &amp;Ocy;&amp;ncy;&amp;lcy;&amp;acy;&amp;jcy;&amp;ncy;-&amp;Dcy;&amp;ncy;&amp;iecy;&amp;vcy;&amp;ncy;&amp;icy;&amp;kcy;&amp;ocy;&amp;vcy;"/>
          <p:cNvPicPr>
            <a:picLocks noChangeAspect="1" noChangeArrowheads="1"/>
          </p:cNvPicPr>
          <p:nvPr/>
        </p:nvPicPr>
        <p:blipFill>
          <a:blip r:embed="rId2" cstate="print"/>
          <a:srcRect/>
          <a:stretch>
            <a:fillRect/>
          </a:stretch>
        </p:blipFill>
        <p:spPr bwMode="auto">
          <a:xfrm>
            <a:off x="1835696" y="0"/>
            <a:ext cx="4968552" cy="6858000"/>
          </a:xfrm>
          <a:prstGeom prst="rect">
            <a:avLst/>
          </a:prstGeom>
          <a:noFill/>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amp;Gcy;&amp;iecy;&amp;scy;&amp;scy;&amp;iecy;&amp;ncy;-&amp;Dcy;&amp;acy;&amp;rcy;&amp;mcy;&amp;shcy;&amp;tcy;&amp;acy;&amp;dcy;&amp;scy;&amp;kcy;&amp;icy;&amp;iecy; &amp;scy;&amp;iecy;&amp;scy;&amp;tcy;&amp;rcy;&amp;ycy;. &amp;Ocy;&amp;bcy;&amp;scy;&amp;ucy;&amp;zhcy;&amp;dcy;&amp;iecy;&amp;ncy;&amp;icy;&amp;iecy; &amp;ncy;&amp;acy; LiveInternet - &amp;Rcy;&amp;ocy;&amp;scy;&amp;scy;&amp;icy;&amp;jcy;&amp;scy;&amp;kcy;&amp;icy;&amp;jcy; &amp;Scy;&amp;iecy;&amp;rcy;&amp;vcy;&amp;icy;&amp;scy; &amp;Ocy;&amp;ncy;&amp;lcy;&amp;acy;&amp;jcy;&amp;ncy;-&amp;Dcy;&amp;ncy;&amp;iecy;&amp;vcy;&amp;ncy;&amp;icy;&amp;kcy;&amp;ocy;&amp;vcy;"/>
          <p:cNvPicPr>
            <a:picLocks noChangeAspect="1" noChangeArrowheads="1"/>
          </p:cNvPicPr>
          <p:nvPr/>
        </p:nvPicPr>
        <p:blipFill>
          <a:blip r:embed="rId2" cstate="print"/>
          <a:srcRect/>
          <a:stretch>
            <a:fillRect/>
          </a:stretch>
        </p:blipFill>
        <p:spPr bwMode="auto">
          <a:xfrm>
            <a:off x="2699792" y="1124744"/>
            <a:ext cx="3816424" cy="5093965"/>
          </a:xfrm>
          <a:prstGeom prst="rect">
            <a:avLst/>
          </a:prstGeom>
          <a:noFill/>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amp;Vcy;&amp;iecy;&amp;lcy;&amp;icy;&amp;kcy;&amp;acy;&amp;yacy; &amp;kcy;&amp;ncy;&amp;yacy;&amp;gcy;&amp;icy;&amp;ncy;&amp;yacy; &amp;IEcy;&amp;lcy;&amp;icy;&amp;zcy;&amp;acy;&amp;vcy;&amp;iecy;&amp;tcy;&amp;acy; &amp;Fcy;&amp;iecy;&amp;dcy;&amp;ocy;&amp;rcy;&amp;ocy;&amp;vcy;&amp;ncy;&amp;acy;"/>
          <p:cNvPicPr>
            <a:picLocks noChangeAspect="1" noChangeArrowheads="1"/>
          </p:cNvPicPr>
          <p:nvPr/>
        </p:nvPicPr>
        <p:blipFill>
          <a:blip r:embed="rId2" cstate="print"/>
          <a:srcRect/>
          <a:stretch>
            <a:fillRect/>
          </a:stretch>
        </p:blipFill>
        <p:spPr bwMode="auto">
          <a:xfrm>
            <a:off x="2771800" y="548680"/>
            <a:ext cx="3400425" cy="5715000"/>
          </a:xfrm>
          <a:prstGeom prst="rect">
            <a:avLst/>
          </a:prstGeom>
          <a:noFill/>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Семья</a:t>
            </a:r>
            <a:endParaRPr lang="ru-RU" dirty="0"/>
          </a:p>
        </p:txBody>
      </p:sp>
      <p:pic>
        <p:nvPicPr>
          <p:cNvPr id="1026" name="Picture 2" descr="D:\3233c38d7992.jpg"/>
          <p:cNvPicPr>
            <a:picLocks noChangeAspect="1" noChangeArrowheads="1"/>
          </p:cNvPicPr>
          <p:nvPr/>
        </p:nvPicPr>
        <p:blipFill>
          <a:blip r:embed="rId2" cstate="print"/>
          <a:srcRect/>
          <a:stretch>
            <a:fillRect/>
          </a:stretch>
        </p:blipFill>
        <p:spPr bwMode="auto">
          <a:xfrm>
            <a:off x="2411760" y="1772816"/>
            <a:ext cx="3597323" cy="4722812"/>
          </a:xfrm>
          <a:prstGeom prst="rect">
            <a:avLst/>
          </a:prstGeom>
          <a:noFill/>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1520" y="274638"/>
            <a:ext cx="8640960" cy="6322714"/>
          </a:xfrm>
        </p:spPr>
        <p:style>
          <a:lnRef idx="1">
            <a:schemeClr val="dk1"/>
          </a:lnRef>
          <a:fillRef idx="2">
            <a:schemeClr val="dk1"/>
          </a:fillRef>
          <a:effectRef idx="1">
            <a:schemeClr val="dk1"/>
          </a:effectRef>
          <a:fontRef idx="minor">
            <a:schemeClr val="dk1"/>
          </a:fontRef>
        </p:style>
        <p:txBody>
          <a:bodyPr>
            <a:normAutofit fontScale="90000"/>
          </a:bodyPr>
          <a:lstStyle/>
          <a:p>
            <a:pPr fontAlgn="base"/>
            <a:r>
              <a:rPr lang="ru-RU" sz="2700" dirty="0" smtClean="0"/>
              <a:t/>
            </a:r>
            <a:br>
              <a:rPr lang="ru-RU" sz="2700" dirty="0" smtClean="0"/>
            </a:br>
            <a:r>
              <a:rPr lang="ru-RU" sz="2700" dirty="0" smtClean="0"/>
              <a:t/>
            </a:r>
            <a:br>
              <a:rPr lang="ru-RU" sz="2700" dirty="0" smtClean="0"/>
            </a:br>
            <a:r>
              <a:rPr lang="ru-RU" sz="2700" dirty="0" smtClean="0"/>
              <a:t/>
            </a:r>
            <a:br>
              <a:rPr lang="ru-RU" sz="2700" dirty="0" smtClean="0"/>
            </a:br>
            <a:r>
              <a:rPr lang="ru-RU" sz="2700" b="1" dirty="0" smtClean="0">
                <a:solidFill>
                  <a:schemeClr val="accent6">
                    <a:lumMod val="50000"/>
                  </a:schemeClr>
                </a:solidFill>
              </a:rPr>
              <a:t>В 1905 году от бомбы террориста Ивана </a:t>
            </a:r>
            <a:r>
              <a:rPr lang="ru-RU" sz="2700" b="1" dirty="0" err="1" smtClean="0">
                <a:solidFill>
                  <a:schemeClr val="accent6">
                    <a:lumMod val="50000"/>
                  </a:schemeClr>
                </a:solidFill>
              </a:rPr>
              <a:t>Каляева</a:t>
            </a:r>
            <a:r>
              <a:rPr lang="ru-RU" sz="2700" b="1" dirty="0" smtClean="0">
                <a:solidFill>
                  <a:schemeClr val="accent6">
                    <a:lumMod val="50000"/>
                  </a:schemeClr>
                </a:solidFill>
              </a:rPr>
              <a:t> погиб генерал-губернатор Москвы великий князь Сергей Александрович. Елизавета Федоровна первой прибыла на место трагедии и своими руками собирала части тела любимого мужа, разбросанные взрывом.</a:t>
            </a:r>
            <a:br>
              <a:rPr lang="ru-RU" sz="2700" b="1" dirty="0" smtClean="0">
                <a:solidFill>
                  <a:schemeClr val="accent6">
                    <a:lumMod val="50000"/>
                  </a:schemeClr>
                </a:solidFill>
              </a:rPr>
            </a:br>
            <a:r>
              <a:rPr lang="ru-RU" sz="2700" b="1" dirty="0" smtClean="0">
                <a:solidFill>
                  <a:schemeClr val="accent6">
                    <a:lumMod val="50000"/>
                  </a:schemeClr>
                </a:solidFill>
              </a:rPr>
              <a:t>На третий день после гибели великого князя она поехала в тюрьму к убийце в надежде, что тот раскается. На слова </a:t>
            </a:r>
            <a:r>
              <a:rPr lang="ru-RU" sz="2700" b="1" dirty="0" err="1" smtClean="0">
                <a:solidFill>
                  <a:schemeClr val="accent6">
                    <a:lumMod val="50000"/>
                  </a:schemeClr>
                </a:solidFill>
              </a:rPr>
              <a:t>Каляева</a:t>
            </a:r>
            <a:r>
              <a:rPr lang="ru-RU" sz="2700" b="1" dirty="0" smtClean="0">
                <a:solidFill>
                  <a:schemeClr val="accent6">
                    <a:lumMod val="50000"/>
                  </a:schemeClr>
                </a:solidFill>
              </a:rPr>
              <a:t>: «Я не хотел убивать вас, я видел его несколько раз и то время, когда имел бомбу наготове, но вы были с ним, и я не решился его тронуть» Елизавета Федоровна ответила: «И вы не сообразили того, что вы убили меня вместе с ним?» Несмотря на то, что убийца не раскаялся, великая княгиня подала Николаю II прошение о помиловании, которое тот отклонил.</a:t>
            </a:r>
            <a:r>
              <a:rPr lang="ru-RU" b="1" dirty="0" smtClean="0">
                <a:solidFill>
                  <a:schemeClr val="accent6">
                    <a:lumMod val="50000"/>
                  </a:schemeClr>
                </a:solidFill>
              </a:rPr>
              <a:t/>
            </a:r>
            <a:br>
              <a:rPr lang="ru-RU" b="1" dirty="0" smtClean="0">
                <a:solidFill>
                  <a:schemeClr val="accent6">
                    <a:lumMod val="50000"/>
                  </a:schemeClr>
                </a:solidFill>
              </a:rPr>
            </a:br>
            <a:endParaRPr lang="ru-RU" b="1" dirty="0">
              <a:solidFill>
                <a:schemeClr val="accent6">
                  <a:lumMod val="50000"/>
                </a:schemeClr>
              </a:solidFill>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The_Project"/>
          <p:cNvPicPr>
            <a:picLocks noChangeAspect="1" noChangeArrowheads="1"/>
          </p:cNvPicPr>
          <p:nvPr/>
        </p:nvPicPr>
        <p:blipFill>
          <a:blip r:embed="rId2" cstate="print"/>
          <a:srcRect/>
          <a:stretch>
            <a:fillRect/>
          </a:stretch>
        </p:blipFill>
        <p:spPr bwMode="auto">
          <a:xfrm>
            <a:off x="1763688" y="0"/>
            <a:ext cx="5688632" cy="6858000"/>
          </a:xfrm>
          <a:prstGeom prst="rect">
            <a:avLst/>
          </a:prstGeom>
          <a:noFill/>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D:\image.jpeg"/>
          <p:cNvPicPr>
            <a:picLocks noChangeAspect="1" noChangeArrowheads="1"/>
          </p:cNvPicPr>
          <p:nvPr/>
        </p:nvPicPr>
        <p:blipFill>
          <a:blip r:embed="rId2" cstate="print"/>
          <a:srcRect/>
          <a:stretch>
            <a:fillRect/>
          </a:stretch>
        </p:blipFill>
        <p:spPr bwMode="auto">
          <a:xfrm>
            <a:off x="488950" y="-1235075"/>
            <a:ext cx="5238750" cy="6677025"/>
          </a:xfrm>
          <a:prstGeom prst="rect">
            <a:avLst/>
          </a:prstGeom>
          <a:noFill/>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amp;Pcy;&amp;acy;&amp;mcy;&amp;yacy;&amp;tcy;&amp;softcy; &amp;pcy;&amp;rcy;&amp;iecy;&amp;pcy;&amp;ocy;&amp;dcy;&amp;ocy;&amp;bcy;&amp;ncy;&amp;ocy;&amp;mcy;&amp;ucy;&amp;chcy;&amp;iecy;&amp;ncy;&amp;icy;&amp;tscy;&amp;ycy; &amp;IEcy;&amp;lcy;&amp;icy;&amp;scy;&amp;acy;&amp;vcy;&amp;iecy;&amp;tcy;&amp;ycy; &amp;icy; &amp;icy;&amp;ncy;&amp;ocy;&amp;kcy;&amp;icy;&amp;ncy;&amp;icy; &amp;Vcy;&amp;acy;&amp;rcy;&amp;vcy;&amp;acy;&amp;rcy;&amp;ycy; - &amp;pcy;&amp;rcy;&amp;iecy;&amp;scy;&amp;tcy;&amp;ocy;&amp;lcy;&amp;softcy;&amp;ncy;&amp;ycy;&amp;jcy; &amp;pcy;&amp;rcy;&amp;acy;&amp;zcy;&amp;dcy;&amp;ncy;&amp;icy;&amp;kcy; &amp;Kcy;&amp;acy;&amp;zcy;&amp;acy;&amp;ncy;&amp;scy;&amp;kcy;&amp;ocy;&amp;gcy;&amp;ocy; &amp;pcy;&amp;rcy;&amp;icy;&amp;khcy;&amp;ocy;&amp;dcy;&amp;acy;"/>
          <p:cNvPicPr>
            <a:picLocks noChangeAspect="1" noChangeArrowheads="1"/>
          </p:cNvPicPr>
          <p:nvPr/>
        </p:nvPicPr>
        <p:blipFill>
          <a:blip r:embed="rId2" cstate="print"/>
          <a:srcRect/>
          <a:stretch>
            <a:fillRect/>
          </a:stretch>
        </p:blipFill>
        <p:spPr bwMode="auto">
          <a:xfrm>
            <a:off x="2267744" y="0"/>
            <a:ext cx="4824536" cy="6858000"/>
          </a:xfrm>
          <a:prstGeom prst="rect">
            <a:avLst/>
          </a:prstGeom>
          <a:noFill/>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6178698"/>
          </a:xfrm>
        </p:spPr>
        <p:style>
          <a:lnRef idx="1">
            <a:schemeClr val="dk1"/>
          </a:lnRef>
          <a:fillRef idx="2">
            <a:schemeClr val="dk1"/>
          </a:fillRef>
          <a:effectRef idx="1">
            <a:schemeClr val="dk1"/>
          </a:effectRef>
          <a:fontRef idx="minor">
            <a:schemeClr val="dk1"/>
          </a:fontRef>
        </p:style>
        <p:txBody>
          <a:bodyPr>
            <a:normAutofit/>
          </a:bodyPr>
          <a:lstStyle/>
          <a:p>
            <a:pPr fontAlgn="base"/>
            <a:r>
              <a:rPr lang="ru-RU" sz="3100" dirty="0" smtClean="0"/>
              <a:t/>
            </a:r>
            <a:br>
              <a:rPr lang="ru-RU" sz="3100" dirty="0" smtClean="0"/>
            </a:br>
            <a:r>
              <a:rPr lang="ru-RU" sz="3100" b="1" dirty="0" smtClean="0">
                <a:solidFill>
                  <a:schemeClr val="accent6">
                    <a:lumMod val="50000"/>
                  </a:schemeClr>
                </a:solidFill>
              </a:rPr>
              <a:t>Елизавета </a:t>
            </a:r>
            <a:r>
              <a:rPr lang="ru-RU" sz="3100" b="1" dirty="0" err="1" smtClean="0">
                <a:solidFill>
                  <a:schemeClr val="accent6">
                    <a:lumMod val="50000"/>
                  </a:schemeClr>
                </a:solidFill>
              </a:rPr>
              <a:t>Феодоровна</a:t>
            </a:r>
            <a:r>
              <a:rPr lang="ru-RU" sz="3100" b="1" dirty="0" smtClean="0">
                <a:solidFill>
                  <a:schemeClr val="accent6">
                    <a:lumMod val="50000"/>
                  </a:schemeClr>
                </a:solidFill>
              </a:rPr>
              <a:t> решила отдать все свои силы служению Христу и ближним. Она купила на Большой Ордынке участок земли и в 1909 году открыла там </a:t>
            </a:r>
            <a:r>
              <a:rPr lang="ru-RU" sz="3100" b="1" dirty="0" err="1" smtClean="0">
                <a:solidFill>
                  <a:schemeClr val="accent6">
                    <a:lumMod val="50000"/>
                  </a:schemeClr>
                </a:solidFill>
              </a:rPr>
              <a:t>Марфо-Мариинскую</a:t>
            </a:r>
            <a:r>
              <a:rPr lang="ru-RU" sz="3100" b="1" dirty="0" smtClean="0">
                <a:solidFill>
                  <a:schemeClr val="accent6">
                    <a:lumMod val="50000"/>
                  </a:schemeClr>
                </a:solidFill>
              </a:rPr>
              <a:t> обитель, назвав ее в честь святых жен-мироносиц Марфы и Марии. На участке расположились два храма, лечебница, аптека с бесплатными лекарствами для бедных, детский приют и школа</a:t>
            </a:r>
            <a:r>
              <a:rPr lang="ru-RU" b="1" dirty="0" smtClean="0">
                <a:solidFill>
                  <a:schemeClr val="accent6">
                    <a:lumMod val="50000"/>
                  </a:schemeClr>
                </a:solidFill>
              </a:rPr>
              <a:t>.</a:t>
            </a:r>
            <a:endParaRPr lang="ru-RU" b="1" dirty="0">
              <a:solidFill>
                <a:schemeClr val="accent6">
                  <a:lumMod val="50000"/>
                </a:schemeClr>
              </a:solidFill>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6178698"/>
          </a:xfrm>
        </p:spPr>
        <p:style>
          <a:lnRef idx="1">
            <a:schemeClr val="dk1"/>
          </a:lnRef>
          <a:fillRef idx="2">
            <a:schemeClr val="dk1"/>
          </a:fillRef>
          <a:effectRef idx="1">
            <a:schemeClr val="dk1"/>
          </a:effectRef>
          <a:fontRef idx="minor">
            <a:schemeClr val="dk1"/>
          </a:fontRef>
        </p:style>
        <p:txBody>
          <a:bodyPr>
            <a:noAutofit/>
          </a:bodyPr>
          <a:lstStyle/>
          <a:p>
            <a:r>
              <a:rPr lang="ru-RU" sz="2800" dirty="0" smtClean="0"/>
              <a:t/>
            </a:r>
            <a:br>
              <a:rPr lang="ru-RU" sz="2800" dirty="0" smtClean="0"/>
            </a:br>
            <a:r>
              <a:rPr lang="ru-RU" sz="3600" b="1" dirty="0" smtClean="0">
                <a:solidFill>
                  <a:schemeClr val="accent6">
                    <a:lumMod val="50000"/>
                  </a:schemeClr>
                </a:solidFill>
              </a:rPr>
              <a:t>Через год </a:t>
            </a:r>
            <a:r>
              <a:rPr lang="ru-RU" sz="3600" b="1" dirty="0" err="1" smtClean="0">
                <a:solidFill>
                  <a:schemeClr val="accent6">
                    <a:lumMod val="50000"/>
                  </a:schemeClr>
                </a:solidFill>
              </a:rPr>
              <a:t>насельниц</a:t>
            </a:r>
            <a:r>
              <a:rPr lang="ru-RU" sz="3600" b="1" dirty="0" smtClean="0">
                <a:solidFill>
                  <a:schemeClr val="accent6">
                    <a:lumMod val="50000"/>
                  </a:schemeClr>
                </a:solidFill>
              </a:rPr>
              <a:t> монастыря посвятили в звание крестовых сестер любви и милосердия, а Елизавету Федоровну возвели в сан настоятельницы. </a:t>
            </a:r>
            <a:br>
              <a:rPr lang="ru-RU" sz="3600" b="1" dirty="0" smtClean="0">
                <a:solidFill>
                  <a:schemeClr val="accent6">
                    <a:lumMod val="50000"/>
                  </a:schemeClr>
                </a:solidFill>
              </a:rPr>
            </a:br>
            <a:r>
              <a:rPr lang="ru-RU" sz="3600" b="1" dirty="0" smtClean="0">
                <a:solidFill>
                  <a:schemeClr val="accent6">
                    <a:lumMod val="50000"/>
                  </a:schemeClr>
                </a:solidFill>
              </a:rPr>
              <a:t>Она без сожаления простилась со светской жизнью, сказав сестрам обители: «Я оставляю блестящий мир, но вместе со всеми вами я восхожу в более великий мир — в мир бедных и страдающих».</a:t>
            </a:r>
            <a:br>
              <a:rPr lang="ru-RU" sz="3600" b="1" dirty="0" smtClean="0">
                <a:solidFill>
                  <a:schemeClr val="accent6">
                    <a:lumMod val="50000"/>
                  </a:schemeClr>
                </a:solidFill>
              </a:rPr>
            </a:br>
            <a:endParaRPr lang="ru-RU" sz="3600" b="1" dirty="0">
              <a:solidFill>
                <a:schemeClr val="accent6">
                  <a:lumMod val="50000"/>
                </a:schemeClr>
              </a:solidFill>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descr="&amp;Vcy; &amp;gcy;&amp;ocy;&amp;scy;&amp;tcy;&amp;yacy;&amp;khcy; &amp;ucy; &amp;IEcy;&amp;lcy;&amp;icy;&amp;zcy;&amp;acy;&amp;vcy;&amp;iecy;&amp;tcy;&amp;ycy; &amp;Fcy;&amp;iecy;&amp;ocy;&amp;dcy;&amp;ocy;&amp;rcy;&amp;ocy;&amp;vcy;&amp;ncy;&amp;ycy;: &amp;fcy;&amp;ocy;&amp;tcy;&amp;ocy;&amp;ecy;&amp;kcy;&amp;scy;&amp;kcy;&amp;ucy;&amp;rcy;&amp;scy;&amp;icy;&amp;yacy; &amp;pcy;&amp;ocy; &amp;Mcy;&amp;acy;&amp;rcy;&amp;fcy;&amp;ocy;-&amp;Mcy;&amp;acy;&amp;rcy;&amp;icy;&amp;icy;&amp;ncy;&amp;scy;&amp;kcy;&amp;ocy;&amp;jcy; &amp;ocy;&amp;bcy;&amp;icy;&amp;tcy;&amp;iecy;&amp;lcy;&amp;icy;"/>
          <p:cNvPicPr>
            <a:picLocks noChangeAspect="1" noChangeArrowheads="1"/>
          </p:cNvPicPr>
          <p:nvPr/>
        </p:nvPicPr>
        <p:blipFill>
          <a:blip r:embed="rId2" cstate="print"/>
          <a:srcRect/>
          <a:stretch>
            <a:fillRect/>
          </a:stretch>
        </p:blipFill>
        <p:spPr bwMode="auto">
          <a:xfrm>
            <a:off x="251520" y="0"/>
            <a:ext cx="8712968" cy="6572251"/>
          </a:xfrm>
          <a:prstGeom prst="rect">
            <a:avLst/>
          </a:prstGeom>
          <a:noFill/>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amp;YAcy;&amp;kcy;&amp;ocy;&amp;bcy; &amp;Acy;&amp;jcy;&amp;gcy;&amp;iecy;&amp;ncy;&amp;shcy;&amp;acy;&amp;rcy;&amp;fcy;. &amp;Mcy;&amp;iecy;&amp;zhcy;&amp;dcy;&amp;ucy; &amp;mcy;&amp;ocy;&amp;lcy;&amp;ocy;&amp;tcy;&amp;ocy;&amp;mcy; &amp;icy; &amp;ncy;&amp;acy;&amp;kcy;&amp;ocy;&amp;vcy;&amp;acy;&amp;lcy;&amp;softcy;&amp;ncy;&amp;iecy;&amp;jcy; / &amp;TScy;&amp;acy;&amp;rcy;&amp;scy;&amp;tcy;&amp;vcy;&amp;iecy;&amp;ncy;&amp;ncy;&amp;ycy;&amp;iecy; &amp;scy;&amp;tcy;&amp;rcy;&amp;acy;&amp;scy;&amp;tcy;&amp;ocy;&amp;tcy;&amp;iecy;&amp;rcy;&amp;pcy;&amp;tscy;&amp;ycy;. &amp;Gcy;&amp;lcy;&amp;acy;&amp;vcy;&amp;ycy; &amp;icy;&amp;zcy; &amp;rcy;&amp;ocy;&amp;mcy;&amp;acy;&amp;ncy;&amp;acy; - &amp;YAcy;&amp;kcy;&amp;ocy;&amp;bcy; &amp;Acy;&amp;jcy;&amp;gcy;&amp;iecy;&amp;ncy;&amp;shcy;&amp;acy;&amp;rcy;&amp;fcy;- &amp;yacy;.&amp;rcy;&amp;ucy;"/>
          <p:cNvPicPr>
            <a:picLocks noChangeAspect="1" noChangeArrowheads="1"/>
          </p:cNvPicPr>
          <p:nvPr/>
        </p:nvPicPr>
        <p:blipFill>
          <a:blip r:embed="rId2" cstate="print"/>
          <a:srcRect/>
          <a:stretch>
            <a:fillRect/>
          </a:stretch>
        </p:blipFill>
        <p:spPr bwMode="auto">
          <a:xfrm>
            <a:off x="2555776" y="0"/>
            <a:ext cx="4032448" cy="6597352"/>
          </a:xfrm>
          <a:prstGeom prst="rect">
            <a:avLst/>
          </a:prstGeom>
          <a:noFill/>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amp;Vcy;&amp;iecy;&amp;lcy;&amp;icy;&amp;kcy;&amp;acy;&amp;yacy; &amp;kcy;&amp;ncy;&amp;yacy;&amp;gcy;&amp;icy;&amp;ncy;&amp;yacy; &amp;IEcy;&amp;lcy;&amp;icy;&amp;zcy;&amp;acy;&amp;vcy;&amp;iecy;&amp;tcy;&amp;acy; &amp;Fcy;&amp;iecy;&amp;dcy;&amp;ocy;&amp;rcy;&amp;ocy;&amp;vcy;&amp;ncy;&amp;acy;, &amp;scy;&amp;iecy;&amp;scy;&amp;tcy;&amp;rcy;&amp;acy; &amp;pcy;&amp;ocy;&amp;scy;&amp;lcy;&amp;iecy;&amp;dcy;&amp;ncy;&amp;iecy;&amp;jcy; &amp;icy;&amp;mcy;&amp;pcy;&amp;iecy;&amp;rcy;&amp;acy;&amp;tcy;&amp;rcy;&amp;icy;&amp;tscy;&amp;ycy;. &amp;Ocy;&amp;bcy;&amp;scy;&amp;ucy;&amp;zhcy;&amp;dcy;&amp;iecy;&amp;ncy;&amp;icy;&amp;iecy; &amp;ncy;&amp;acy; LiveInternet - &amp;Rcy;&amp;ocy;&amp;scy;&amp;scy;&amp;icy;&amp;jcy;&amp;scy;&amp;kcy;&amp;icy;&amp;jcy; &amp;Scy;&amp;iecy;&amp;rcy;&amp;vcy;&amp;icy;&amp;scy; &amp;Ocy;&amp;ncy;&amp;lcy;&amp;acy;&amp;jcy;&amp;ncy;-&amp;Dcy;&amp;ncy;&amp;iecy;&amp;vcy;&amp;ncy;&amp;icy;&amp;kcy;"/>
          <p:cNvPicPr>
            <a:picLocks noChangeAspect="1" noChangeArrowheads="1"/>
          </p:cNvPicPr>
          <p:nvPr/>
        </p:nvPicPr>
        <p:blipFill>
          <a:blip r:embed="rId2" cstate="print"/>
          <a:srcRect/>
          <a:stretch>
            <a:fillRect/>
          </a:stretch>
        </p:blipFill>
        <p:spPr bwMode="auto">
          <a:xfrm>
            <a:off x="2771800" y="0"/>
            <a:ext cx="3456384" cy="6858000"/>
          </a:xfrm>
          <a:prstGeom prst="rect">
            <a:avLst/>
          </a:prstGeom>
          <a:noFill/>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amp;Zcy;&amp;ncy;&amp;acy;&amp;chcy;&amp;iecy;&amp;ncy;&amp;icy;&amp;iecy; &amp;icy;&amp;mcy;&amp;iecy;&amp;ncy;&amp;icy; &amp;pcy;&amp;rcy;&amp;ocy;&amp;icy;&amp;scy;&amp;khcy;&amp;ocy;&amp;zhcy;&amp;dcy;&amp;iecy;&amp;ncy;&amp;icy;&amp;iecy; &amp;mcy;&amp;ucy;&amp;zhcy;&amp;scy;&amp;kcy;&amp;icy;&amp;iecy;. - 31 May 2013 - Blog - Multiprogs"/>
          <p:cNvPicPr>
            <a:picLocks noChangeAspect="1" noChangeArrowheads="1"/>
          </p:cNvPicPr>
          <p:nvPr/>
        </p:nvPicPr>
        <p:blipFill>
          <a:blip r:embed="rId2" cstate="print"/>
          <a:srcRect/>
          <a:stretch>
            <a:fillRect/>
          </a:stretch>
        </p:blipFill>
        <p:spPr bwMode="auto">
          <a:xfrm>
            <a:off x="1475656" y="0"/>
            <a:ext cx="6667500" cy="6667500"/>
          </a:xfrm>
          <a:prstGeom prst="rect">
            <a:avLst/>
          </a:prstGeom>
          <a:noFill/>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D:\efd05d8e73468d51e76ad7af99e140c3-353x600.jpg"/>
          <p:cNvPicPr>
            <a:picLocks noChangeAspect="1" noChangeArrowheads="1"/>
          </p:cNvPicPr>
          <p:nvPr/>
        </p:nvPicPr>
        <p:blipFill>
          <a:blip r:embed="rId2" cstate="print"/>
          <a:srcRect/>
          <a:stretch>
            <a:fillRect/>
          </a:stretch>
        </p:blipFill>
        <p:spPr bwMode="auto">
          <a:xfrm>
            <a:off x="239713" y="617538"/>
            <a:ext cx="3362325" cy="5715000"/>
          </a:xfrm>
          <a:prstGeom prst="rect">
            <a:avLst/>
          </a:prstGeom>
          <a:noFill/>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amp;Ncy;&amp;ocy;&amp;vcy;&amp;ocy;&amp;scy;&amp;tcy;&amp;icy;: &amp;Acy;&amp;gcy;&amp;icy;&amp;ocy;&amp;lcy;&amp;ocy;&amp;gcy;&amp;icy;&amp;yacy; &amp;icy; &amp;acy;&amp;gcy;&amp;icy;&amp;ocy;&amp;gcy;&amp;rcy;&amp;acy;&amp;fcy;&amp;icy;&amp;yacy; : &amp;Pcy;&amp;ocy;&amp;rcy;&amp;tcy;&amp;acy;&amp;lcy; &amp;Bcy;&amp;ocy;&amp;gcy;&amp;ocy;&amp;scy;&amp;lcy;&amp;ocy;&amp;vcy;.Ru"/>
          <p:cNvPicPr>
            <a:picLocks noChangeAspect="1" noChangeArrowheads="1"/>
          </p:cNvPicPr>
          <p:nvPr/>
        </p:nvPicPr>
        <p:blipFill>
          <a:blip r:embed="rId2" cstate="print"/>
          <a:srcRect/>
          <a:stretch>
            <a:fillRect/>
          </a:stretch>
        </p:blipFill>
        <p:spPr bwMode="auto">
          <a:xfrm>
            <a:off x="3059832" y="1268760"/>
            <a:ext cx="3048000" cy="4067176"/>
          </a:xfrm>
          <a:prstGeom prst="rect">
            <a:avLst/>
          </a:prstGeom>
          <a:noFill/>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C &amp;pcy;&amp;ocy;&amp;kcy;&amp;acy;&amp;yacy;&amp;ncy;&amp;icy;&amp;iecy;&amp;mcy; &amp;ocy;&amp;tcy; &amp;Rcy;&amp;ocy;&amp;scy;&amp;scy;&amp;icy;&amp;icy; &amp;TScy;&amp;iecy;&amp;rcy;&amp;kcy;&amp;ocy;&amp;vcy;&amp;softcy; &amp;Ucy;&amp;scy;&amp;pcy;&amp;iecy;&amp;ncy;&amp;icy;&amp;yacy; &amp;Bcy;&amp;ocy;&amp;gcy;&amp;ocy;&amp;rcy;&amp;ocy;&amp;dcy;&amp;icy;&amp;tscy;&amp;ycy;"/>
          <p:cNvPicPr>
            <a:picLocks noChangeAspect="1" noChangeArrowheads="1"/>
          </p:cNvPicPr>
          <p:nvPr/>
        </p:nvPicPr>
        <p:blipFill>
          <a:blip r:embed="rId2" cstate="print"/>
          <a:srcRect/>
          <a:stretch>
            <a:fillRect/>
          </a:stretch>
        </p:blipFill>
        <p:spPr bwMode="auto">
          <a:xfrm>
            <a:off x="2195736" y="0"/>
            <a:ext cx="5112568" cy="6669360"/>
          </a:xfrm>
          <a:prstGeom prst="rect">
            <a:avLst/>
          </a:prstGeom>
          <a:noFill/>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descr="&amp;Bcy;&amp;lcy;&amp;acy;&amp;gcy;&amp;ocy;&amp;tcy;&amp;vcy;&amp;ocy;&amp;rcy;&amp;icy;&amp;tcy;&amp;iecy;&amp;lcy;&amp;softcy;&amp;ncy;&amp;ocy;&amp;scy;&amp;tcy;&amp;softcy; &amp;Scy;&amp;tcy;&amp;rcy;&amp;acy;&amp;khcy;&amp;ocy;&amp;vcy;&amp;ocy;&amp;iecy; &amp;ocy;&amp;bcy;&amp;shchcy;&amp;iecy;&amp;scy;&amp;tcy;&amp;vcy;&amp;ocy; &amp;Pcy;&amp;ocy;&amp;mcy;&amp;ocy;&amp;shchcy;&amp;softcy;"/>
          <p:cNvPicPr>
            <a:picLocks noChangeAspect="1" noChangeArrowheads="1"/>
          </p:cNvPicPr>
          <p:nvPr/>
        </p:nvPicPr>
        <p:blipFill>
          <a:blip r:embed="rId2" cstate="print"/>
          <a:srcRect/>
          <a:stretch>
            <a:fillRect/>
          </a:stretch>
        </p:blipFill>
        <p:spPr bwMode="auto">
          <a:xfrm>
            <a:off x="1259632" y="1196752"/>
            <a:ext cx="7096125" cy="4143376"/>
          </a:xfrm>
          <a:prstGeom prst="rect">
            <a:avLst/>
          </a:prstGeom>
          <a:noFill/>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D:\0_a9eb0_a13a9090_XL.jpg"/>
          <p:cNvPicPr>
            <a:picLocks noChangeAspect="1" noChangeArrowheads="1"/>
          </p:cNvPicPr>
          <p:nvPr/>
        </p:nvPicPr>
        <p:blipFill>
          <a:blip r:embed="rId2" cstate="print"/>
          <a:srcRect/>
          <a:stretch>
            <a:fillRect/>
          </a:stretch>
        </p:blipFill>
        <p:spPr bwMode="auto">
          <a:xfrm>
            <a:off x="339725" y="-571500"/>
            <a:ext cx="5905500" cy="5715000"/>
          </a:xfrm>
          <a:prstGeom prst="rect">
            <a:avLst/>
          </a:prstGeom>
          <a:noFill/>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D:\15.jpg"/>
          <p:cNvPicPr>
            <a:picLocks noChangeAspect="1" noChangeArrowheads="1"/>
          </p:cNvPicPr>
          <p:nvPr/>
        </p:nvPicPr>
        <p:blipFill>
          <a:blip r:embed="rId2" cstate="print"/>
          <a:srcRect/>
          <a:stretch>
            <a:fillRect/>
          </a:stretch>
        </p:blipFill>
        <p:spPr bwMode="auto">
          <a:xfrm>
            <a:off x="2493963" y="2366963"/>
            <a:ext cx="6350000" cy="4775200"/>
          </a:xfrm>
          <a:prstGeom prst="rect">
            <a:avLst/>
          </a:prstGeom>
          <a:noFill/>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D:\4111-600x442.jpg"/>
          <p:cNvPicPr>
            <a:picLocks noChangeAspect="1" noChangeArrowheads="1"/>
          </p:cNvPicPr>
          <p:nvPr/>
        </p:nvPicPr>
        <p:blipFill>
          <a:blip r:embed="rId2" cstate="print"/>
          <a:srcRect/>
          <a:stretch>
            <a:fillRect/>
          </a:stretch>
        </p:blipFill>
        <p:spPr bwMode="auto">
          <a:xfrm>
            <a:off x="800100" y="1370013"/>
            <a:ext cx="5715000" cy="4210050"/>
          </a:xfrm>
          <a:prstGeom prst="rect">
            <a:avLst/>
          </a:prstGeom>
          <a:noFill/>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1520" y="188640"/>
            <a:ext cx="8568952" cy="6322714"/>
          </a:xfrm>
        </p:spPr>
        <p:style>
          <a:lnRef idx="1">
            <a:schemeClr val="dk1"/>
          </a:lnRef>
          <a:fillRef idx="2">
            <a:schemeClr val="dk1"/>
          </a:fillRef>
          <a:effectRef idx="1">
            <a:schemeClr val="dk1"/>
          </a:effectRef>
          <a:fontRef idx="minor">
            <a:schemeClr val="dk1"/>
          </a:fontRef>
        </p:style>
        <p:txBody>
          <a:bodyPr>
            <a:noAutofit/>
          </a:bodyPr>
          <a:lstStyle/>
          <a:p>
            <a:pPr fontAlgn="base"/>
            <a:r>
              <a:rPr lang="ru-RU" sz="2800" b="1" dirty="0" err="1" smtClean="0">
                <a:solidFill>
                  <a:schemeClr val="accent6">
                    <a:lumMod val="50000"/>
                  </a:schemeClr>
                </a:solidFill>
              </a:rPr>
              <a:t>Марфо-Мариинская</a:t>
            </a:r>
            <a:r>
              <a:rPr lang="ru-RU" sz="2800" b="1" dirty="0" smtClean="0">
                <a:solidFill>
                  <a:schemeClr val="accent6">
                    <a:lumMod val="50000"/>
                  </a:schemeClr>
                </a:solidFill>
              </a:rPr>
              <a:t> обитель</a:t>
            </a:r>
            <a:br>
              <a:rPr lang="ru-RU" sz="2800" b="1" dirty="0" smtClean="0">
                <a:solidFill>
                  <a:schemeClr val="accent6">
                    <a:lumMod val="50000"/>
                  </a:schemeClr>
                </a:solidFill>
              </a:rPr>
            </a:br>
            <a:r>
              <a:rPr lang="ru-RU" sz="2800" b="1" dirty="0" smtClean="0">
                <a:solidFill>
                  <a:schemeClr val="accent6">
                    <a:lumMod val="50000"/>
                  </a:schemeClr>
                </a:solidFill>
              </a:rPr>
              <a:t>После гибели мужа от рук террориста Елизавета Федоровна стала вести почти монашеский образ жизни. Ее дом стал похож на келью, она не снимала траур, не посещала светские мероприятия. Молилась в храме, соблюдала строгий пост.</a:t>
            </a:r>
            <a:br>
              <a:rPr lang="ru-RU" sz="2800" b="1" dirty="0" smtClean="0">
                <a:solidFill>
                  <a:schemeClr val="accent6">
                    <a:lumMod val="50000"/>
                  </a:schemeClr>
                </a:solidFill>
              </a:rPr>
            </a:br>
            <a:r>
              <a:rPr lang="ru-RU" sz="2800" b="1" dirty="0" smtClean="0">
                <a:solidFill>
                  <a:schemeClr val="accent6">
                    <a:lumMod val="50000"/>
                  </a:schemeClr>
                </a:solidFill>
              </a:rPr>
              <a:t>Часть своих драгоценностей великая княгиня раздала, а другую часть потратила, чтобы построить обитель милосердия на Большой Ордынке. Здесь были два храма, большой сад, больница, приют для сирот и многое другое.</a:t>
            </a:r>
            <a:br>
              <a:rPr lang="ru-RU" sz="2800" b="1" dirty="0" smtClean="0">
                <a:solidFill>
                  <a:schemeClr val="accent6">
                    <a:lumMod val="50000"/>
                  </a:schemeClr>
                </a:solidFill>
              </a:rPr>
            </a:br>
            <a:endParaRPr lang="ru-RU" sz="2800" b="1" dirty="0">
              <a:solidFill>
                <a:schemeClr val="accent6">
                  <a:lumMod val="50000"/>
                </a:schemeClr>
              </a:solidFill>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amp;Mcy;&amp;acy;&amp;rcy;&amp;fcy;&amp;ocy;-&amp;Mcy;&amp;acy;&amp;rcy;&amp;icy;&amp;icy;&amp;ncy;&amp;scy;&amp;kcy;&amp;acy;&amp;yacy; &amp;Ocy;&amp;bcy;&amp;icy;&amp;tcy;&amp;iecy;&amp;lcy;&amp;softcy; &amp;mcy;&amp;icy;&amp;lcy;&amp;ocy;&amp;scy;&amp;iecy;&amp;rcy;&amp;dcy;&amp;icy;&amp;yacy; / &amp;Icy;&amp;ncy;&amp;tcy;&amp;iecy;&amp;rcy;&amp;iecy;&amp;scy;&amp;ncy;&amp;ycy;&amp;iecy; &amp;mcy;&amp;iecy;&amp;scy;&amp;tcy;&amp;acy; / &amp;Mcy;&amp;icy;&amp;rcy;&amp;ocy;&amp;vcy;&amp;ycy;&amp;iecy; &amp;dcy;&amp;ocy;&amp;scy;&amp;tcy;&amp;ocy;&amp;pcy;&amp;rcy;&amp;icy;&amp;mcy;&amp;iecy;&amp;chcy;&amp;acy;&amp;tcy;&amp;iecy;&amp;lcy;&amp;softcy;&amp;ncy;&amp;ocy;&amp;scy;&amp;tcy;&amp;icy;"/>
          <p:cNvPicPr>
            <a:picLocks noChangeAspect="1" noChangeArrowheads="1"/>
          </p:cNvPicPr>
          <p:nvPr/>
        </p:nvPicPr>
        <p:blipFill>
          <a:blip r:embed="rId2" cstate="print"/>
          <a:srcRect/>
          <a:stretch>
            <a:fillRect/>
          </a:stretch>
        </p:blipFill>
        <p:spPr bwMode="auto">
          <a:xfrm>
            <a:off x="1187624" y="1052736"/>
            <a:ext cx="6667500" cy="5000625"/>
          </a:xfrm>
          <a:prstGeom prst="rect">
            <a:avLst/>
          </a:prstGeom>
          <a:noFill/>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1520" y="274638"/>
            <a:ext cx="8568952" cy="6250706"/>
          </a:xfrm>
        </p:spPr>
        <p:style>
          <a:lnRef idx="1">
            <a:schemeClr val="dk1"/>
          </a:lnRef>
          <a:fillRef idx="2">
            <a:schemeClr val="dk1"/>
          </a:fillRef>
          <a:effectRef idx="1">
            <a:schemeClr val="dk1"/>
          </a:effectRef>
          <a:fontRef idx="minor">
            <a:schemeClr val="dk1"/>
          </a:fontRef>
        </p:style>
        <p:txBody>
          <a:bodyPr>
            <a:noAutofit/>
          </a:bodyPr>
          <a:lstStyle/>
          <a:p>
            <a:r>
              <a:rPr lang="ru-RU" sz="3600" b="1" dirty="0" smtClean="0">
                <a:solidFill>
                  <a:schemeClr val="accent6">
                    <a:lumMod val="50000"/>
                  </a:schemeClr>
                </a:solidFill>
              </a:rPr>
              <a:t>Первый храм в монастыре освятили во имя святых жен-мироносиц Марфы и Марии, второй  — в честь Покрова Пресвятой Богородицы. В </a:t>
            </a:r>
            <a:r>
              <a:rPr lang="ru-RU" sz="3600" b="1" dirty="0" err="1" smtClean="0">
                <a:solidFill>
                  <a:schemeClr val="accent6">
                    <a:lumMod val="50000"/>
                  </a:schemeClr>
                </a:solidFill>
              </a:rPr>
              <a:t>Марфо-Мариинской</a:t>
            </a:r>
            <a:r>
              <a:rPr lang="ru-RU" sz="3600" b="1" dirty="0" smtClean="0">
                <a:solidFill>
                  <a:schemeClr val="accent6">
                    <a:lumMod val="50000"/>
                  </a:schemeClr>
                </a:solidFill>
              </a:rPr>
              <a:t> обители милосердия действовал устав монастырского общежития. В 1910 году епископ Трифон (</a:t>
            </a:r>
            <a:r>
              <a:rPr lang="ru-RU" sz="3600" b="1" dirty="0" err="1" smtClean="0">
                <a:solidFill>
                  <a:schemeClr val="accent6">
                    <a:lumMod val="50000"/>
                  </a:schemeClr>
                </a:solidFill>
              </a:rPr>
              <a:t>Туркестанов</a:t>
            </a:r>
            <a:r>
              <a:rPr lang="ru-RU" sz="3600" b="1" dirty="0" smtClean="0">
                <a:solidFill>
                  <a:schemeClr val="accent6">
                    <a:lumMod val="50000"/>
                  </a:schemeClr>
                </a:solidFill>
              </a:rPr>
              <a:t>) посвятил 17 </a:t>
            </a:r>
            <a:r>
              <a:rPr lang="ru-RU" sz="3600" b="1" dirty="0" err="1" smtClean="0">
                <a:solidFill>
                  <a:schemeClr val="accent6">
                    <a:lumMod val="50000"/>
                  </a:schemeClr>
                </a:solidFill>
              </a:rPr>
              <a:t>насельниц</a:t>
            </a:r>
            <a:r>
              <a:rPr lang="ru-RU" sz="3600" b="1" dirty="0" smtClean="0">
                <a:solidFill>
                  <a:schemeClr val="accent6">
                    <a:lumMod val="50000"/>
                  </a:schemeClr>
                </a:solidFill>
              </a:rPr>
              <a:t> в звание крестовых сестер любви и милосердия, а великую княгиню — в сан настоятельницы</a:t>
            </a:r>
            <a:endParaRPr lang="ru-RU" sz="3600" b="1" dirty="0">
              <a:solidFill>
                <a:schemeClr val="accent6">
                  <a:lumMod val="50000"/>
                </a:schemeClr>
              </a:solidFill>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amp;Acy;&amp;lcy;&amp;softcy;&amp;bcy;&amp;ocy;&amp;mcy; &amp;pcy;&amp;ocy;&amp;lcy;&amp;softcy;&amp;zcy;&amp;ocy;&amp;vcy;&amp;acy;&amp;tcy;&amp;iecy;&amp;lcy;&amp;yacy; &amp;Vcy;&amp;iecy;&amp;lcy;&amp;icy;&amp;kcy;&amp;acy;&amp;yacy; &amp;Kcy;&amp;ncy;&amp;yacy;&amp;zhcy;&amp;ncy;&amp;acy; &amp;Mcy;&amp;acy;&amp;rcy;&amp;icy;&amp;yacy; &amp;Ncy;&amp;icy;&amp;kcy;&amp;ocy;&amp;lcy;&amp;acy;&amp;iecy;&amp;vcy;&amp;ncy;&amp;acy; : &amp;CHcy;&amp;iecy;&amp;rcy;&amp;ncy;&amp;ocy;-&amp;bcy;&amp;iecy;&amp;lcy;&amp;ycy;&amp;iecy; &amp;fcy;&amp;ocy;&amp;tcy;&amp;ocy;&amp;gcy;&amp;rcy;&amp;acy;&amp;fcy;&amp;icy;&amp;icy;"/>
          <p:cNvPicPr>
            <a:picLocks noChangeAspect="1" noChangeArrowheads="1"/>
          </p:cNvPicPr>
          <p:nvPr/>
        </p:nvPicPr>
        <p:blipFill>
          <a:blip r:embed="rId2" cstate="print"/>
          <a:srcRect/>
          <a:stretch>
            <a:fillRect/>
          </a:stretch>
        </p:blipFill>
        <p:spPr bwMode="auto">
          <a:xfrm>
            <a:off x="827584" y="1052736"/>
            <a:ext cx="7496175" cy="4953001"/>
          </a:xfrm>
          <a:prstGeom prst="rect">
            <a:avLst/>
          </a:prstGeom>
          <a:noFill/>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2050" name="Picture 2" descr="D:\elisaveta2.jpg"/>
          <p:cNvPicPr>
            <a:picLocks noChangeAspect="1" noChangeArrowheads="1"/>
          </p:cNvPicPr>
          <p:nvPr/>
        </p:nvPicPr>
        <p:blipFill>
          <a:blip r:embed="rId2" cstate="print"/>
          <a:srcRect/>
          <a:stretch>
            <a:fillRect/>
          </a:stretch>
        </p:blipFill>
        <p:spPr bwMode="auto">
          <a:xfrm>
            <a:off x="1435100" y="-244475"/>
            <a:ext cx="5543550" cy="7620000"/>
          </a:xfrm>
          <a:prstGeom prst="rect">
            <a:avLst/>
          </a:prstGeom>
          <a:noFill/>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descr="&amp;Dcy;&amp;iecy;&amp;lcy;&amp;acy; &amp;mcy;&amp;icy;&amp;lcy;&amp;ocy;&amp;scy;&amp;iecy;&amp;rcy;&amp;dcy;&amp;icy;&amp;yacy; &amp;vcy;&amp;iecy;&amp;lcy;&amp;icy;&amp;kcy;&amp;ocy;&amp;jcy; &amp;kcy;&amp;ncy;&amp;yacy;&amp;gcy;&amp;icy;&amp;ncy;&amp;icy; &amp;IEcy;&amp;lcy;&amp;icy;&amp;zcy;&amp;acy;&amp;vcy;&amp;iecy;&amp;tcy;&amp;ycy; &amp;Fcy;&amp;iecy;&amp;dcy;&amp;ocy;&amp;rcy;&amp;ocy;&amp;vcy;&amp;ncy;&amp;ycy;"/>
          <p:cNvPicPr>
            <a:picLocks noChangeAspect="1" noChangeArrowheads="1"/>
          </p:cNvPicPr>
          <p:nvPr/>
        </p:nvPicPr>
        <p:blipFill>
          <a:blip r:embed="rId2" cstate="print"/>
          <a:srcRect/>
          <a:stretch>
            <a:fillRect/>
          </a:stretch>
        </p:blipFill>
        <p:spPr bwMode="auto">
          <a:xfrm>
            <a:off x="179512" y="188640"/>
            <a:ext cx="8784976" cy="6480720"/>
          </a:xfrm>
          <a:prstGeom prst="rect">
            <a:avLst/>
          </a:prstGeom>
          <a:noFill/>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descr="&amp;Dcy;&amp;ocy;&amp;scy;&amp;tcy;&amp;ucy;&amp;pcy; &amp;kcy; &amp;mcy;&amp;ocy;&amp;shchcy;&amp;acy;&amp;mcy; &amp;IEcy;&amp;lcy;&amp;icy;&amp;zcy;&amp;acy;&amp;vcy;&amp;iecy;&amp;tcy;&amp;ycy; &amp;Fcy;&amp;iecy;&amp;dcy;&amp;ocy;&amp;rcy;&amp;ocy;&amp;vcy;&amp;ncy;&amp;ycy; &amp;bcy;&amp;ucy;&amp;dcy;&amp;iecy;&amp;tcy; &amp;ocy;&amp;tcy;&amp;kcy;&amp;rcy;&amp;ycy;&amp;tcy; &amp;vcy; &amp;Mcy;&amp;ocy;&amp;scy;&amp;kcy;&amp;vcy;&amp;iecy; 7 &amp;scy;&amp;iecy;&amp;ncy;&amp;tcy;&amp;yacy;&amp;bcy;&amp;rcy;&amp;yacy; &quot; &amp;Icy;&amp;lcy;&amp;softcy;&amp;mcy;&amp;iecy;&amp;ncy;&amp;scy;&amp;kcy;&amp;icy;&amp;jcy; &amp;fcy;&amp;iecy;&amp;scy;&amp;tcy;&amp;icy;&amp;vcy;&amp;acy;&amp;lcy;&amp;softcy; &amp;acy;&amp;vcy;&amp;tcy;&amp;ocy;&amp;rcy;&amp;scy;&amp;kcy;&amp;ocy;&amp;jcy; &amp;pcy;&amp;iecy;&amp;scy;&amp;ncy;&amp;icy;"/>
          <p:cNvPicPr>
            <a:picLocks noChangeAspect="1" noChangeArrowheads="1"/>
          </p:cNvPicPr>
          <p:nvPr/>
        </p:nvPicPr>
        <p:blipFill>
          <a:blip r:embed="rId2" cstate="print"/>
          <a:srcRect/>
          <a:stretch>
            <a:fillRect/>
          </a:stretch>
        </p:blipFill>
        <p:spPr bwMode="auto">
          <a:xfrm>
            <a:off x="467544" y="332656"/>
            <a:ext cx="8280920" cy="6120680"/>
          </a:xfrm>
          <a:prstGeom prst="rect">
            <a:avLst/>
          </a:prstGeom>
          <a:noFill/>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512" y="0"/>
            <a:ext cx="8784976" cy="6669360"/>
          </a:xfrm>
        </p:spPr>
        <p:style>
          <a:lnRef idx="1">
            <a:schemeClr val="dk1"/>
          </a:lnRef>
          <a:fillRef idx="2">
            <a:schemeClr val="dk1"/>
          </a:fillRef>
          <a:effectRef idx="1">
            <a:schemeClr val="dk1"/>
          </a:effectRef>
          <a:fontRef idx="minor">
            <a:schemeClr val="dk1"/>
          </a:fontRef>
        </p:style>
        <p:txBody>
          <a:bodyPr>
            <a:noAutofit/>
          </a:bodyPr>
          <a:lstStyle/>
          <a:p>
            <a:pPr fontAlgn="base"/>
            <a:r>
              <a:rPr lang="ru-RU" sz="2000" dirty="0" smtClean="0"/>
              <a:t/>
            </a:r>
            <a:br>
              <a:rPr lang="ru-RU" sz="2000" dirty="0" smtClean="0"/>
            </a:br>
            <a:r>
              <a:rPr lang="ru-RU" sz="2800" b="1" dirty="0" smtClean="0">
                <a:solidFill>
                  <a:schemeClr val="accent6">
                    <a:lumMod val="50000"/>
                  </a:schemeClr>
                </a:solidFill>
              </a:rPr>
              <a:t>Во время Первой мировой войны великая княгиня активно поддерживала фронт: помогала формировать санитарные поезда, отправляла солдатам лекарства и походные церкви.</a:t>
            </a:r>
            <a:br>
              <a:rPr lang="ru-RU" sz="2800" b="1" dirty="0" smtClean="0">
                <a:solidFill>
                  <a:schemeClr val="accent6">
                    <a:lumMod val="50000"/>
                  </a:schemeClr>
                </a:solidFill>
              </a:rPr>
            </a:br>
            <a:r>
              <a:rPr lang="ru-RU" sz="2800" b="1" dirty="0" smtClean="0">
                <a:solidFill>
                  <a:schemeClr val="accent6">
                    <a:lumMod val="50000"/>
                  </a:schemeClr>
                </a:solidFill>
              </a:rPr>
              <a:t>После отречения Николая II от престола она писала: «Я испытывала глубокую жалость к России и ее детям, которые в настоящее время не знают, что творят. Разве это не больной ребенок, которого мы любим во сто раз больше во время его болезни, а не когда он весел и здоров? Хотелось бы понести его страдания, помочь ему. Святая Россия не может погибнуть. Но Великой России, увы, больше нет. Мы должны устремить свои мысли к Небесному Царствию и сказать с покорностью: "Да будет воля Твоя"».</a:t>
            </a:r>
            <a:endParaRPr lang="ru-RU" sz="2800" b="1" dirty="0">
              <a:solidFill>
                <a:schemeClr val="accent6">
                  <a:lumMod val="50000"/>
                </a:schemeClr>
              </a:solidFill>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512" y="274638"/>
            <a:ext cx="8640960" cy="6322714"/>
          </a:xfrm>
        </p:spPr>
        <p:style>
          <a:lnRef idx="1">
            <a:schemeClr val="dk1"/>
          </a:lnRef>
          <a:fillRef idx="2">
            <a:schemeClr val="dk1"/>
          </a:fillRef>
          <a:effectRef idx="1">
            <a:schemeClr val="dk1"/>
          </a:effectRef>
          <a:fontRef idx="minor">
            <a:schemeClr val="dk1"/>
          </a:fontRef>
        </p:style>
        <p:txBody>
          <a:bodyPr>
            <a:noAutofit/>
          </a:bodyPr>
          <a:lstStyle/>
          <a:p>
            <a:pPr fontAlgn="base"/>
            <a:r>
              <a:rPr lang="ru-RU" sz="3200" b="1" dirty="0" smtClean="0">
                <a:solidFill>
                  <a:schemeClr val="accent6">
                    <a:lumMod val="50000"/>
                  </a:schemeClr>
                </a:solidFill>
              </a:rPr>
              <a:t>Духовником монастыря стал протоиерей </a:t>
            </a:r>
            <a:r>
              <a:rPr lang="ru-RU" sz="3200" b="1" dirty="0" err="1" smtClean="0">
                <a:solidFill>
                  <a:schemeClr val="accent6">
                    <a:lumMod val="50000"/>
                  </a:schemeClr>
                </a:solidFill>
              </a:rPr>
              <a:t>Митрофан</a:t>
            </a:r>
            <a:r>
              <a:rPr lang="ru-RU" sz="3200" b="1" dirty="0" smtClean="0">
                <a:solidFill>
                  <a:schemeClr val="accent6">
                    <a:lumMod val="50000"/>
                  </a:schemeClr>
                </a:solidFill>
              </a:rPr>
              <a:t> Серебрянский. Сама настоятельница вела подвижническую жизнь. Постилась, спала на жесткой кровати, еще до рассвета вставала на молитву, работала до позднего вечера: распределяла послушания, присутствовала на операциях в клинике, вела административные дела обители.</a:t>
            </a:r>
            <a:br>
              <a:rPr lang="ru-RU" sz="3200" b="1" dirty="0" smtClean="0">
                <a:solidFill>
                  <a:schemeClr val="accent6">
                    <a:lumMod val="50000"/>
                  </a:schemeClr>
                </a:solidFill>
              </a:rPr>
            </a:br>
            <a:r>
              <a:rPr lang="ru-RU" sz="3200" b="1" dirty="0" smtClean="0">
                <a:solidFill>
                  <a:schemeClr val="accent6">
                    <a:lumMod val="50000"/>
                  </a:schemeClr>
                </a:solidFill>
              </a:rPr>
              <a:t>Все операции в больнице проводились бесплатно, причем работали тут лучшие специалисты Москвы. Была и бесплатная столовая для бедняков</a:t>
            </a:r>
            <a:endParaRPr lang="ru-RU" sz="3200" b="1" dirty="0">
              <a:solidFill>
                <a:schemeClr val="accent6">
                  <a:lumMod val="50000"/>
                </a:schemeClr>
              </a:solidFill>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http://www.pokaianie.ru/upload/image/37697_p.jpg"/>
          <p:cNvPicPr/>
          <p:nvPr/>
        </p:nvPicPr>
        <p:blipFill>
          <a:blip r:embed="rId2" cstate="print"/>
          <a:srcRect/>
          <a:stretch>
            <a:fillRect/>
          </a:stretch>
        </p:blipFill>
        <p:spPr bwMode="auto">
          <a:xfrm>
            <a:off x="1475656" y="188640"/>
            <a:ext cx="6408712" cy="648072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512" y="274638"/>
            <a:ext cx="8784976" cy="6322714"/>
          </a:xfrm>
        </p:spPr>
        <p:style>
          <a:lnRef idx="1">
            <a:schemeClr val="dk1"/>
          </a:lnRef>
          <a:fillRef idx="2">
            <a:schemeClr val="dk1"/>
          </a:fillRef>
          <a:effectRef idx="1">
            <a:schemeClr val="dk1"/>
          </a:effectRef>
          <a:fontRef idx="minor">
            <a:schemeClr val="dk1"/>
          </a:fontRef>
        </p:style>
        <p:txBody>
          <a:bodyPr>
            <a:noAutofit/>
          </a:bodyPr>
          <a:lstStyle/>
          <a:p>
            <a:pPr fontAlgn="base"/>
            <a:r>
              <a:rPr lang="ru-RU" sz="2800" dirty="0" smtClean="0"/>
              <a:t/>
            </a:r>
            <a:br>
              <a:rPr lang="ru-RU" sz="2800" dirty="0" smtClean="0"/>
            </a:br>
            <a:r>
              <a:rPr lang="ru-RU" sz="3200" b="1" dirty="0" err="1" smtClean="0">
                <a:solidFill>
                  <a:schemeClr val="accent6">
                    <a:lumMod val="50000"/>
                  </a:schemeClr>
                </a:solidFill>
              </a:rPr>
              <a:t>Марфо-Мариинская</a:t>
            </a:r>
            <a:r>
              <a:rPr lang="ru-RU" sz="3200" b="1" dirty="0" smtClean="0">
                <a:solidFill>
                  <a:schemeClr val="accent6">
                    <a:lumMod val="50000"/>
                  </a:schemeClr>
                </a:solidFill>
              </a:rPr>
              <a:t> обитель, по сути, выполняла роль многофункционального социально-медицинского центра.</a:t>
            </a:r>
            <a:br>
              <a:rPr lang="ru-RU" sz="3200" b="1" dirty="0" smtClean="0">
                <a:solidFill>
                  <a:schemeClr val="accent6">
                    <a:lumMod val="50000"/>
                  </a:schemeClr>
                </a:solidFill>
              </a:rPr>
            </a:br>
            <a:r>
              <a:rPr lang="ru-RU" sz="3200" b="1" dirty="0" smtClean="0">
                <a:solidFill>
                  <a:schemeClr val="accent6">
                    <a:lumMod val="50000"/>
                  </a:schemeClr>
                </a:solidFill>
              </a:rPr>
              <a:t>Вместе со своей келейницей Варварой Яковлевой Елизавета Федоровна часто посещала Хитров рынок — место притяжения для московской бедноты. Здесь матушка находила беспризорников и отдавала их в городские приюты. Вся </a:t>
            </a:r>
            <a:r>
              <a:rPr lang="ru-RU" sz="3200" b="1" dirty="0" err="1" smtClean="0">
                <a:solidFill>
                  <a:schemeClr val="accent6">
                    <a:lumMod val="50000"/>
                  </a:schemeClr>
                </a:solidFill>
              </a:rPr>
              <a:t>Хитровка</a:t>
            </a:r>
            <a:r>
              <a:rPr lang="ru-RU" sz="3200" b="1" dirty="0" smtClean="0">
                <a:solidFill>
                  <a:schemeClr val="accent6">
                    <a:lumMod val="50000"/>
                  </a:schemeClr>
                </a:solidFill>
              </a:rPr>
              <a:t> уважительно называла великую княгиню «сестрой </a:t>
            </a:r>
            <a:r>
              <a:rPr lang="ru-RU" sz="3200" b="1" dirty="0" err="1" smtClean="0">
                <a:solidFill>
                  <a:schemeClr val="accent6">
                    <a:lumMod val="50000"/>
                  </a:schemeClr>
                </a:solidFill>
              </a:rPr>
              <a:t>Елисаветой</a:t>
            </a:r>
            <a:r>
              <a:rPr lang="ru-RU" sz="3200" b="1" dirty="0" smtClean="0">
                <a:solidFill>
                  <a:schemeClr val="accent6">
                    <a:lumMod val="50000"/>
                  </a:schemeClr>
                </a:solidFill>
              </a:rPr>
              <a:t>» или «матушкой».</a:t>
            </a:r>
            <a:br>
              <a:rPr lang="ru-RU" sz="3200" b="1" dirty="0" smtClean="0">
                <a:solidFill>
                  <a:schemeClr val="accent6">
                    <a:lumMod val="50000"/>
                  </a:schemeClr>
                </a:solidFill>
              </a:rPr>
            </a:br>
            <a:endParaRPr lang="ru-RU" sz="3200" b="1" dirty="0">
              <a:solidFill>
                <a:schemeClr val="accent6">
                  <a:lumMod val="50000"/>
                </a:schemeClr>
              </a:solidFill>
            </a:endParaRP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amp;Ncy;&amp;acy;&amp;scy;&amp;lcy;&amp;iecy;&amp;dcy;&amp;ncy;&amp;icy;&amp;tscy;&amp;acy; &amp;Vcy;&amp;iecy;&amp;lcy;&amp;icy;&amp;kcy;&amp;ocy;&amp;jcy; &amp;Mcy;&amp;acy;&amp;tcy;&amp;ucy;&amp;shcy;&amp;kcy;&amp;icy; - &amp;Zcy;&amp;acy; &amp;KHcy;&amp;rcy;&amp;icy;&amp;scy;&amp;tcy;&amp;acy; &amp;pcy;&amp;ocy;&amp;scy;&amp;tcy;&amp;rcy;&amp;acy;&amp;dcy;&amp;acy;&amp;vcy;&amp;shcy;&amp;icy;&amp;iecy; / &amp;Pcy;&amp;ucy;&amp;bcy;&amp;lcy;&amp;icy;&amp;kcy;&amp;acy;&amp;tscy;&amp;icy;&amp;icy; - &amp;Bcy;&amp;lcy;&amp;acy;&amp;gcy;&amp;ocy;&amp;vcy;&amp;iecy;&amp;scy;&amp;tcy;. &amp;Rcy;&amp;iecy;&amp;dcy;&amp;acy;&amp;kcy;&amp;tscy;&amp;icy;&amp;yacy; &amp;gcy;&amp;acy;&amp;zcy;&amp;iecy;&amp;tcy;&amp;ycy; &quot;&amp;Bcy;&amp;lcy;&amp;acy;&amp;gcy;&amp;ocy;&amp;vcy;&amp;iecy;&amp;scy;&amp;tcy;&quot; &amp;icy; &amp;pcy;&amp;rcy;&amp;acy;&amp;vcy;&amp;ocy;&amp;scy;&amp;lcy;&amp;acy;&amp;vcy;&amp;ncy;&amp;ycy;&amp;jcy; &amp;pcy;&amp;ocy;&amp;rcy;&amp;tcy;&amp;acy;&amp;lcy;."/>
          <p:cNvPicPr>
            <a:picLocks noChangeAspect="1" noChangeArrowheads="1"/>
          </p:cNvPicPr>
          <p:nvPr/>
        </p:nvPicPr>
        <p:blipFill>
          <a:blip r:embed="rId2" cstate="print"/>
          <a:srcRect/>
          <a:stretch>
            <a:fillRect/>
          </a:stretch>
        </p:blipFill>
        <p:spPr bwMode="auto">
          <a:xfrm>
            <a:off x="2627784" y="476672"/>
            <a:ext cx="3810000" cy="5715000"/>
          </a:xfrm>
          <a:prstGeom prst="rect">
            <a:avLst/>
          </a:prstGeom>
          <a:noFill/>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www.school.edu.ru"/>
          <p:cNvPicPr>
            <a:picLocks noChangeAspect="1" noChangeArrowheads="1"/>
          </p:cNvPicPr>
          <p:nvPr/>
        </p:nvPicPr>
        <p:blipFill>
          <a:blip r:embed="rId2" cstate="print"/>
          <a:srcRect/>
          <a:stretch>
            <a:fillRect/>
          </a:stretch>
        </p:blipFill>
        <p:spPr bwMode="auto">
          <a:xfrm>
            <a:off x="0" y="404664"/>
            <a:ext cx="8963025" cy="5715000"/>
          </a:xfrm>
          <a:prstGeom prst="rect">
            <a:avLst/>
          </a:prstGeom>
          <a:noFill/>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vaga_land: &amp;Ocy;&amp;tcy;&amp;hardcy;&amp;iecy;&amp;zcy;&amp;dcy; &amp;vcy;&amp;iecy;&amp;lcy;&amp;icy;&amp;kcy;&amp;ocy;&amp;jcy; &amp;kcy;&amp;ncy;&amp;yacy;&amp;gcy;&amp;icy;&amp;ncy;&amp;icy; &amp;IEcy;&amp;lcy;&amp;icy;&amp;zcy;&amp;acy;&amp;vcy;&amp;iecy;&amp;tcy;&amp;ycy; &amp;Fcy;&amp;iecy;&amp;dcy;&amp;ocy;&amp;rcy;&amp;ocy;&amp;vcy;&amp;ncy;&amp;ycy; &amp;icy;&amp;zcy; &amp;Acy;&amp;rcy;&amp;khcy;&amp;acy;&amp;ncy;&amp;gcy;&amp;iecy;&amp;lcy;&amp;softcy;&amp;scy;&amp;kcy;&amp;acy; 30 &amp;icy;&amp;yucy;&amp;lcy;&amp;yacy; 1913 &amp;gcy;&amp;ocy;&amp;dcy;&amp;acy;"/>
          <p:cNvPicPr>
            <a:picLocks noChangeAspect="1" noChangeArrowheads="1"/>
          </p:cNvPicPr>
          <p:nvPr/>
        </p:nvPicPr>
        <p:blipFill>
          <a:blip r:embed="rId2" cstate="print"/>
          <a:srcRect/>
          <a:stretch>
            <a:fillRect/>
          </a:stretch>
        </p:blipFill>
        <p:spPr bwMode="auto">
          <a:xfrm>
            <a:off x="179512" y="404664"/>
            <a:ext cx="8801100" cy="6309320"/>
          </a:xfrm>
          <a:prstGeom prst="rect">
            <a:avLst/>
          </a:prstGeom>
          <a:noFill/>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descr="&amp;Ecy;&amp;tcy;&amp;ocy; &amp;fcy;&amp;ocy;&amp;tcy;&amp;ocy;&amp;gcy;&amp;rcy;&amp;acy;&amp;fcy;&amp;icy;&amp;yacy; &amp;zhcy;&amp;iecy;&amp;ncy;&amp;shchcy;&amp;icy;&amp;ncy;&amp;ycy; &amp;ucy;&amp;ncy;&amp;icy;&amp;kcy;&amp;acy;&amp;lcy;&amp;softcy;&amp;ncy;&amp;ocy;&amp;jcy; &amp;scy;&amp;ucy;&amp;dcy;&amp;softcy;&amp;bcy;&amp;ycy;, &amp;scy;&amp;rcy;&amp;acy;&amp;vcy;&amp;ncy;&amp;icy;&amp;tcy;&amp;softcy; &amp;kcy;&amp;ocy;&amp;tcy;&amp;ocy;&amp;rcy;&amp;ucy;&amp;yucy; &amp;vcy; &amp;mcy;&amp;icy;&amp;rcy;&amp;ocy;&amp;vcy;&amp;ocy;&amp;jcy; &amp;icy;&amp;scy;&amp;tcy;&amp;ocy;&amp;rcy;&amp;icy;&amp;icy;, &amp;ncy;&amp;acy; &amp;mcy;&amp;ocy;&amp;jcy; &amp;vcy;&amp;zcy;&amp;gcy;&amp;lcy;&amp;yacy;&amp;dcy;, &amp;ncy;&amp;iecy; &amp;scy; &amp;kcy;&amp;iecy;&amp;mcy;. &amp;ZHcy;&amp;icy;&amp;zcy;&amp;ncy;&amp;softcy;, &amp;ocy;&amp;tcy;&amp;dcy;&amp;acy;&amp;ncy;&amp;ncy;&amp;acy;&amp;yacy; &amp;Bcy;&amp;ocy;&amp;gcy;&amp;ucy;"/>
          <p:cNvPicPr>
            <a:picLocks noChangeAspect="1" noChangeArrowheads="1"/>
          </p:cNvPicPr>
          <p:nvPr/>
        </p:nvPicPr>
        <p:blipFill>
          <a:blip r:embed="rId2" cstate="print"/>
          <a:srcRect/>
          <a:stretch>
            <a:fillRect/>
          </a:stretch>
        </p:blipFill>
        <p:spPr bwMode="auto">
          <a:xfrm>
            <a:off x="971600" y="404664"/>
            <a:ext cx="7620000" cy="5667376"/>
          </a:xfrm>
          <a:prstGeom prst="rect">
            <a:avLst/>
          </a:prstGeom>
          <a:noFill/>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D:\4.jpg"/>
          <p:cNvPicPr>
            <a:picLocks noChangeAspect="1" noChangeArrowheads="1"/>
          </p:cNvPicPr>
          <p:nvPr/>
        </p:nvPicPr>
        <p:blipFill>
          <a:blip r:embed="rId2" cstate="print"/>
          <a:srcRect/>
          <a:stretch>
            <a:fillRect/>
          </a:stretch>
        </p:blipFill>
        <p:spPr bwMode="auto">
          <a:xfrm>
            <a:off x="2589213" y="936625"/>
            <a:ext cx="5429250" cy="5257800"/>
          </a:xfrm>
          <a:prstGeom prst="rect">
            <a:avLst/>
          </a:prstGeom>
          <a:noFill/>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amp;Ocy;&amp;tcy;&amp;dcy;&amp;iecy;&amp;lcy; &amp;pcy;&amp;ocy; &amp;scy;&amp;ocy;&amp;tscy;&amp;icy;&amp;acy;&amp;lcy;&amp;softcy;&amp;ncy;&amp;ocy;&amp;mcy;&amp;ucy; &amp;scy;&amp;lcy;&amp;ucy;&amp;zhcy;&amp;iecy;&amp;ncy;&amp;icy;&amp;yucy; &amp;icy; &amp;bcy;&amp;lcy;&amp;acy;&amp;gcy;&amp;ocy;&amp;tcy;&amp;vcy;&amp;ocy;&amp;rcy;&amp;icy;&amp;tcy;&amp;iecy;&amp;lcy;&amp;softcy;&amp;ncy;&amp;ocy;&amp;scy;&amp;tcy;&amp;icy; &amp;scy;&amp;tcy;&amp;rcy;&amp;acy;&amp;ncy;&amp;icy;&amp;tscy;&amp;acy; 21 - &amp;Scy;&amp;lcy;&amp;ucy;&amp;zhcy;&amp;iecy;&amp;ncy;&amp;icy;&amp;iecy;.&amp;Tcy;&amp;ocy;&amp;mcy;&amp;scy;&amp;kcy;.&amp;Rcy;&amp;ucy;"/>
          <p:cNvPicPr>
            <a:picLocks noChangeAspect="1" noChangeArrowheads="1"/>
          </p:cNvPicPr>
          <p:nvPr/>
        </p:nvPicPr>
        <p:blipFill>
          <a:blip r:embed="rId2" cstate="print"/>
          <a:srcRect/>
          <a:stretch>
            <a:fillRect/>
          </a:stretch>
        </p:blipFill>
        <p:spPr bwMode="auto">
          <a:xfrm>
            <a:off x="2627784" y="548680"/>
            <a:ext cx="4171950" cy="5715000"/>
          </a:xfrm>
          <a:prstGeom prst="rect">
            <a:avLst/>
          </a:prstGeom>
          <a:noFill/>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descr="&amp;Mcy;&amp;ocy;&amp;scy;&amp;kcy;&amp;ocy;&amp;vcy;&amp;scy;&amp;kcy;&amp;icy;&amp;jcy; &amp;ZHcy;&amp;ucy;&amp;rcy;&amp;ncy;&amp;acy;&amp;lcy; &quot;&amp;Ocy;&amp;ncy;&amp;acy; &amp;bcy;&amp;ycy;&amp;lcy;&amp;acy; &amp;ncy;&amp;acy;&amp;mcy; &amp;kcy;&amp;acy;&amp;kcy; &amp;mcy;&amp;acy;&amp;tcy;&amp;softcy; &amp;rcy;&amp;ocy;&amp;dcy;&amp;ncy;&amp;acy;&amp;yacy;."/>
          <p:cNvPicPr>
            <a:picLocks noChangeAspect="1" noChangeArrowheads="1"/>
          </p:cNvPicPr>
          <p:nvPr/>
        </p:nvPicPr>
        <p:blipFill>
          <a:blip r:embed="rId2" cstate="print"/>
          <a:srcRect/>
          <a:stretch>
            <a:fillRect/>
          </a:stretch>
        </p:blipFill>
        <p:spPr bwMode="auto">
          <a:xfrm>
            <a:off x="2555776" y="548680"/>
            <a:ext cx="3960440" cy="5688632"/>
          </a:xfrm>
          <a:prstGeom prst="rect">
            <a:avLst/>
          </a:prstGeom>
          <a:noFill/>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435280" cy="6322714"/>
          </a:xfrm>
        </p:spPr>
        <p:style>
          <a:lnRef idx="1">
            <a:schemeClr val="dk1"/>
          </a:lnRef>
          <a:fillRef idx="2">
            <a:schemeClr val="dk1"/>
          </a:fillRef>
          <a:effectRef idx="1">
            <a:schemeClr val="dk1"/>
          </a:effectRef>
          <a:fontRef idx="minor">
            <a:schemeClr val="dk1"/>
          </a:fontRef>
        </p:style>
        <p:txBody>
          <a:bodyPr>
            <a:normAutofit fontScale="90000"/>
          </a:bodyPr>
          <a:lstStyle/>
          <a:p>
            <a:r>
              <a:rPr lang="ru-RU" sz="2200" dirty="0" smtClean="0"/>
              <a:t/>
            </a:r>
            <a:br>
              <a:rPr lang="ru-RU" sz="2200" dirty="0" smtClean="0"/>
            </a:br>
            <a:r>
              <a:rPr lang="ru-RU" sz="2700" b="1" dirty="0" smtClean="0">
                <a:solidFill>
                  <a:schemeClr val="accent6">
                    <a:lumMod val="50000"/>
                  </a:schemeClr>
                </a:solidFill>
              </a:rPr>
              <a:t>Незадолго до Февральской революции о. </a:t>
            </a:r>
            <a:r>
              <a:rPr lang="ru-RU" sz="2700" b="1" dirty="0" err="1" smtClean="0">
                <a:solidFill>
                  <a:schemeClr val="accent6">
                    <a:lumMod val="50000"/>
                  </a:schemeClr>
                </a:solidFill>
              </a:rPr>
              <a:t>Митрофан</a:t>
            </a:r>
            <a:r>
              <a:rPr lang="ru-RU" sz="2700" b="1" dirty="0" smtClean="0">
                <a:solidFill>
                  <a:schemeClr val="accent6">
                    <a:lumMod val="50000"/>
                  </a:schemeClr>
                </a:solidFill>
              </a:rPr>
              <a:t> </a:t>
            </a:r>
            <a:r>
              <a:rPr lang="ru-RU" sz="2700" b="1" dirty="0" err="1" smtClean="0">
                <a:solidFill>
                  <a:schemeClr val="accent6">
                    <a:lumMod val="50000"/>
                  </a:schemeClr>
                </a:solidFill>
              </a:rPr>
              <a:t>Сребрянский</a:t>
            </a:r>
            <a:r>
              <a:rPr lang="ru-RU" sz="2700" b="1" dirty="0" smtClean="0">
                <a:solidFill>
                  <a:schemeClr val="accent6">
                    <a:lumMod val="50000"/>
                  </a:schemeClr>
                </a:solidFill>
              </a:rPr>
              <a:t> (</a:t>
            </a:r>
            <a:r>
              <a:rPr lang="ru-RU" sz="2700" b="1" dirty="0" err="1" smtClean="0">
                <a:solidFill>
                  <a:schemeClr val="accent6">
                    <a:lumMod val="50000"/>
                  </a:schemeClr>
                </a:solidFill>
              </a:rPr>
              <a:t>свщмч</a:t>
            </a:r>
            <a:r>
              <a:rPr lang="ru-RU" sz="2700" b="1" dirty="0" smtClean="0">
                <a:solidFill>
                  <a:schemeClr val="accent6">
                    <a:lumMod val="50000"/>
                  </a:schemeClr>
                </a:solidFill>
              </a:rPr>
              <a:t>.), духовник </a:t>
            </a:r>
            <a:r>
              <a:rPr lang="ru-RU" sz="2700" b="1" dirty="0" err="1" smtClean="0">
                <a:solidFill>
                  <a:schemeClr val="accent6">
                    <a:lumMod val="50000"/>
                  </a:schemeClr>
                </a:solidFill>
              </a:rPr>
              <a:t>Марфо-Мариинской</a:t>
            </a:r>
            <a:r>
              <a:rPr lang="ru-RU" sz="2700" b="1" dirty="0" smtClean="0">
                <a:solidFill>
                  <a:schemeClr val="accent6">
                    <a:lumMod val="50000"/>
                  </a:schemeClr>
                </a:solidFill>
              </a:rPr>
              <a:t> обители, увидел предутренний сон, содержание которого поведал Матушке Великой перед началом службы:</a:t>
            </a:r>
            <a:br>
              <a:rPr lang="ru-RU" sz="2700" b="1" dirty="0" smtClean="0">
                <a:solidFill>
                  <a:schemeClr val="accent6">
                    <a:lumMod val="50000"/>
                  </a:schemeClr>
                </a:solidFill>
              </a:rPr>
            </a:br>
            <a:r>
              <a:rPr lang="ru-RU" sz="2700" b="1" dirty="0" smtClean="0">
                <a:solidFill>
                  <a:schemeClr val="accent6">
                    <a:lumMod val="50000"/>
                  </a:schemeClr>
                </a:solidFill>
              </a:rPr>
              <a:t/>
            </a:r>
            <a:br>
              <a:rPr lang="ru-RU" sz="2700" b="1" dirty="0" smtClean="0">
                <a:solidFill>
                  <a:schemeClr val="accent6">
                    <a:lumMod val="50000"/>
                  </a:schemeClr>
                </a:solidFill>
              </a:rPr>
            </a:br>
            <a:r>
              <a:rPr lang="ru-RU" sz="2700" b="1" dirty="0" smtClean="0">
                <a:solidFill>
                  <a:schemeClr val="accent6">
                    <a:lumMod val="50000"/>
                  </a:schemeClr>
                </a:solidFill>
              </a:rPr>
              <a:t>- Матушка, я так сильно взволнован только что виденным мною сном, что не могу сразу начать служение Литургии. Может быть, рассказав его Вам, я смогу прояснить увиденное. Я видел во сне четыре картины, сменяющие друг друга. На первой – полыхающая церковь, которая горела и рушилась. На второй картине – предо мной предстала Ваша сестра Императрица Александра в траурной рамке. Но вдруг из её краёв появились белые ростки, и белоснежные лилии покрыли изображение Государыни. Третья картина явила Архангела Михаила с огненным мечом в руках. На четвёртой – я увидел молящегося на камне преподобного Серафима.</a:t>
            </a:r>
            <a:endParaRPr lang="ru-RU" sz="2700" b="1" dirty="0">
              <a:solidFill>
                <a:schemeClr val="accent6">
                  <a:lumMod val="50000"/>
                </a:schemeClr>
              </a:solidFill>
            </a:endParaRP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1520" y="274638"/>
            <a:ext cx="8712968" cy="6322714"/>
          </a:xfrm>
        </p:spPr>
        <p:style>
          <a:lnRef idx="1">
            <a:schemeClr val="dk1"/>
          </a:lnRef>
          <a:fillRef idx="2">
            <a:schemeClr val="dk1"/>
          </a:fillRef>
          <a:effectRef idx="1">
            <a:schemeClr val="dk1"/>
          </a:effectRef>
          <a:fontRef idx="minor">
            <a:schemeClr val="dk1"/>
          </a:fontRef>
        </p:style>
        <p:txBody>
          <a:bodyPr>
            <a:noAutofit/>
          </a:bodyPr>
          <a:lstStyle/>
          <a:p>
            <a:r>
              <a:rPr lang="ru-RU" sz="2400" b="1" dirty="0" smtClean="0">
                <a:solidFill>
                  <a:schemeClr val="accent6">
                    <a:lumMod val="50000"/>
                  </a:schemeClr>
                </a:solidFill>
              </a:rPr>
              <a:t>- Я объясню Вам значение этого сна, - подумав, ответила Елизавета Фёдоровна. – В ближайшее время нашу Родину ждут тяжкие испытания и скорби. От них пострадает наша Русская Церковь, которую Вы видели горящей и гибнущей. Белые лилии на портрете моей сестры говорят о том, что жизнь Её будет покрыта славой мученического венца… Третья картина – Архангел Михаил с огненным мечом – предсказывает то, что Россию ожидают великие сражения Небесных Сил Бесплотных с тёмными силами. Четвёртая картина обещает нашему Отечеству сугубое </a:t>
            </a:r>
            <a:r>
              <a:rPr lang="ru-RU" sz="2400" b="1" dirty="0" err="1" smtClean="0">
                <a:solidFill>
                  <a:schemeClr val="accent6">
                    <a:lumMod val="50000"/>
                  </a:schemeClr>
                </a:solidFill>
              </a:rPr>
              <a:t>предстательство</a:t>
            </a:r>
            <a:r>
              <a:rPr lang="ru-RU" sz="2400" b="1" dirty="0" smtClean="0">
                <a:solidFill>
                  <a:schemeClr val="accent6">
                    <a:lumMod val="50000"/>
                  </a:schemeClr>
                </a:solidFill>
              </a:rPr>
              <a:t> преподобного Серафима.</a:t>
            </a:r>
            <a:br>
              <a:rPr lang="ru-RU" sz="2400" b="1" dirty="0" smtClean="0">
                <a:solidFill>
                  <a:schemeClr val="accent6">
                    <a:lumMod val="50000"/>
                  </a:schemeClr>
                </a:solidFill>
              </a:rPr>
            </a:br>
            <a:r>
              <a:rPr lang="ru-RU" sz="2400" b="1" dirty="0" smtClean="0">
                <a:solidFill>
                  <a:schemeClr val="accent6">
                    <a:lumMod val="50000"/>
                  </a:schemeClr>
                </a:solidFill>
              </a:rPr>
              <a:t/>
            </a:r>
            <a:br>
              <a:rPr lang="ru-RU" sz="2400" b="1" dirty="0" smtClean="0">
                <a:solidFill>
                  <a:schemeClr val="accent6">
                    <a:lumMod val="50000"/>
                  </a:schemeClr>
                </a:solidFill>
              </a:rPr>
            </a:br>
            <a:r>
              <a:rPr lang="ru-RU" sz="2400" b="1" dirty="0" smtClean="0">
                <a:solidFill>
                  <a:schemeClr val="accent6">
                    <a:lumMod val="50000"/>
                  </a:schemeClr>
                </a:solidFill>
              </a:rPr>
              <a:t>Да помилует Господь Русь святую молитвами всех русских святых. И да сжалится над нами Господь по </a:t>
            </a:r>
            <a:r>
              <a:rPr lang="ru-RU" sz="2400" b="1" dirty="0" err="1" smtClean="0">
                <a:solidFill>
                  <a:schemeClr val="accent6">
                    <a:lumMod val="50000"/>
                  </a:schemeClr>
                </a:solidFill>
              </a:rPr>
              <a:t>велицей</a:t>
            </a:r>
            <a:r>
              <a:rPr lang="ru-RU" sz="2400" b="1" dirty="0" smtClean="0">
                <a:solidFill>
                  <a:schemeClr val="accent6">
                    <a:lumMod val="50000"/>
                  </a:schemeClr>
                </a:solidFill>
              </a:rPr>
              <a:t> Своей Милости!</a:t>
            </a:r>
            <a:br>
              <a:rPr lang="ru-RU" sz="2400" b="1" dirty="0" smtClean="0">
                <a:solidFill>
                  <a:schemeClr val="accent6">
                    <a:lumMod val="50000"/>
                  </a:schemeClr>
                </a:solidFill>
              </a:rPr>
            </a:br>
            <a:endParaRPr lang="ru-RU" sz="2400" b="1" dirty="0">
              <a:solidFill>
                <a:schemeClr val="accent6">
                  <a:lumMod val="50000"/>
                </a:schemeClr>
              </a:solidFill>
            </a:endParaRP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1520" y="274638"/>
            <a:ext cx="8640960" cy="6394722"/>
          </a:xfrm>
        </p:spPr>
        <p:style>
          <a:lnRef idx="1">
            <a:schemeClr val="dk1"/>
          </a:lnRef>
          <a:fillRef idx="2">
            <a:schemeClr val="dk1"/>
          </a:fillRef>
          <a:effectRef idx="1">
            <a:schemeClr val="dk1"/>
          </a:effectRef>
          <a:fontRef idx="minor">
            <a:schemeClr val="dk1"/>
          </a:fontRef>
        </p:style>
        <p:txBody>
          <a:bodyPr>
            <a:normAutofit fontScale="90000"/>
          </a:bodyPr>
          <a:lstStyle/>
          <a:p>
            <a:r>
              <a:rPr lang="ru-RU" sz="3200" dirty="0" smtClean="0"/>
              <a:t/>
            </a:r>
            <a:br>
              <a:rPr lang="ru-RU" sz="3200" dirty="0" smtClean="0"/>
            </a:br>
            <a:r>
              <a:rPr lang="ru-RU" sz="3200" b="1" dirty="0" smtClean="0">
                <a:solidFill>
                  <a:schemeClr val="accent6">
                    <a:lumMod val="50000"/>
                  </a:schemeClr>
                </a:solidFill>
              </a:rPr>
              <a:t>С плачем сбежались сёстры в церковь святых Марфы и Марии и обступили стоящую на амвоне Высокую настоятельницу. Все они понимали, что видят её в последний раз. Очень бледная, но без слёз, Великая Княгиня благословила собравшихся:</a:t>
            </a:r>
            <a:br>
              <a:rPr lang="ru-RU" sz="3200" b="1" dirty="0" smtClean="0">
                <a:solidFill>
                  <a:schemeClr val="accent6">
                    <a:lumMod val="50000"/>
                  </a:schemeClr>
                </a:solidFill>
              </a:rPr>
            </a:br>
            <a:r>
              <a:rPr lang="ru-RU" sz="3200" b="1" dirty="0" smtClean="0">
                <a:solidFill>
                  <a:schemeClr val="accent6">
                    <a:lumMod val="50000"/>
                  </a:schemeClr>
                </a:solidFill>
              </a:rPr>
              <a:t/>
            </a:r>
            <a:br>
              <a:rPr lang="ru-RU" sz="3200" b="1" dirty="0" smtClean="0">
                <a:solidFill>
                  <a:schemeClr val="accent6">
                    <a:lumMod val="50000"/>
                  </a:schemeClr>
                </a:solidFill>
              </a:rPr>
            </a:br>
            <a:r>
              <a:rPr lang="ru-RU" sz="3200" b="1" dirty="0" smtClean="0">
                <a:solidFill>
                  <a:schemeClr val="accent6">
                    <a:lumMod val="50000"/>
                  </a:schemeClr>
                </a:solidFill>
              </a:rPr>
              <a:t>- Не плачьте, на том свете увидимся.</a:t>
            </a:r>
            <a:br>
              <a:rPr lang="ru-RU" sz="3200" b="1" dirty="0" smtClean="0">
                <a:solidFill>
                  <a:schemeClr val="accent6">
                    <a:lumMod val="50000"/>
                  </a:schemeClr>
                </a:solidFill>
              </a:rPr>
            </a:br>
            <a:r>
              <a:rPr lang="ru-RU" sz="3200" b="1" dirty="0" smtClean="0">
                <a:solidFill>
                  <a:schemeClr val="accent6">
                    <a:lumMod val="50000"/>
                  </a:schemeClr>
                </a:solidFill>
              </a:rPr>
              <a:t/>
            </a:r>
            <a:br>
              <a:rPr lang="ru-RU" sz="3200" b="1" dirty="0" smtClean="0">
                <a:solidFill>
                  <a:schemeClr val="accent6">
                    <a:lumMod val="50000"/>
                  </a:schemeClr>
                </a:solidFill>
              </a:rPr>
            </a:br>
            <a:r>
              <a:rPr lang="ru-RU" sz="3200" b="1" dirty="0" smtClean="0">
                <a:solidFill>
                  <a:schemeClr val="accent6">
                    <a:lumMod val="50000"/>
                  </a:schemeClr>
                </a:solidFill>
              </a:rPr>
              <a:t>У ворот чекисты с побоями оторвали от неё сестёр и, посадив Елизавету Фёдоровну  в машину, навсегда увезли её из родных стен.  </a:t>
            </a:r>
            <a:br>
              <a:rPr lang="ru-RU" sz="3200" b="1" dirty="0" smtClean="0">
                <a:solidFill>
                  <a:schemeClr val="accent6">
                    <a:lumMod val="50000"/>
                  </a:schemeClr>
                </a:solidFill>
              </a:rPr>
            </a:br>
            <a:endParaRPr lang="ru-RU" sz="3200" b="1" dirty="0">
              <a:solidFill>
                <a:schemeClr val="accent6">
                  <a:lumMod val="50000"/>
                </a:schemeClr>
              </a:solidFill>
            </a:endParaRP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0"/>
            <a:ext cx="9144000" cy="6858000"/>
          </a:xfrm>
        </p:spPr>
        <p:style>
          <a:lnRef idx="1">
            <a:schemeClr val="accent4"/>
          </a:lnRef>
          <a:fillRef idx="2">
            <a:schemeClr val="accent4"/>
          </a:fillRef>
          <a:effectRef idx="1">
            <a:schemeClr val="accent4"/>
          </a:effectRef>
          <a:fontRef idx="minor">
            <a:schemeClr val="dk1"/>
          </a:fontRef>
        </p:style>
        <p:txBody>
          <a:bodyPr>
            <a:noAutofit/>
          </a:bodyPr>
          <a:lstStyle/>
          <a:p>
            <a:r>
              <a:rPr lang="ru-RU" sz="2400" b="1" i="1" dirty="0" smtClean="0">
                <a:solidFill>
                  <a:schemeClr val="accent2">
                    <a:lumMod val="75000"/>
                  </a:schemeClr>
                </a:solidFill>
              </a:rPr>
              <a:t>"...Дорогие мои детки, слава Богу, вы причащались: как одна душа, вы все стояли пред Спасителем. Верю, что Спаситель на этой земле был с вами всеми, и на Страшном суде эта молитва опять станет пред Богом, как милосердие друг ко другу и ко мне. О, как вы теперь будете совершенствоваться в спасении. Я уже вижу начало благое. Только не падайте духом и не ослабевайте в ваших светлых намерениях, и Господь, Который нас временно разлучил, духовно укрепит. Молитесь за меня, грешную, чтобы я была достойна вернуться к моим деткам и усовершенствовалась для вас, чтобы мы все думали, как приготовиться к вечной жизни…" </a:t>
            </a:r>
            <a:br>
              <a:rPr lang="ru-RU" sz="2400" b="1" i="1" dirty="0" smtClean="0">
                <a:solidFill>
                  <a:schemeClr val="accent2">
                    <a:lumMod val="75000"/>
                  </a:schemeClr>
                </a:solidFill>
              </a:rPr>
            </a:br>
            <a:r>
              <a:rPr lang="ru-RU" sz="2400" b="1" i="1" dirty="0" smtClean="0">
                <a:solidFill>
                  <a:schemeClr val="accent2">
                    <a:lumMod val="75000"/>
                  </a:schemeClr>
                </a:solidFill>
              </a:rPr>
              <a:t/>
            </a:r>
            <a:br>
              <a:rPr lang="ru-RU" sz="2400" b="1" i="1" dirty="0" smtClean="0">
                <a:solidFill>
                  <a:schemeClr val="accent2">
                    <a:lumMod val="75000"/>
                  </a:schemeClr>
                </a:solidFill>
              </a:rPr>
            </a:br>
            <a:r>
              <a:rPr lang="ru-RU" sz="2400" b="1" i="1" dirty="0" smtClean="0">
                <a:solidFill>
                  <a:schemeClr val="accent2">
                    <a:lumMod val="75000"/>
                  </a:schemeClr>
                </a:solidFill>
              </a:rPr>
              <a:t>Последнее письмо Великой Княгини Елизаветы Федоровны сестрам </a:t>
            </a:r>
            <a:r>
              <a:rPr lang="ru-RU" sz="2400" b="1" i="1" dirty="0" err="1" smtClean="0">
                <a:solidFill>
                  <a:schemeClr val="accent2">
                    <a:lumMod val="75000"/>
                  </a:schemeClr>
                </a:solidFill>
              </a:rPr>
              <a:t>Марфо-Мариинской</a:t>
            </a:r>
            <a:r>
              <a:rPr lang="ru-RU" sz="2400" b="1" i="1" dirty="0" smtClean="0">
                <a:solidFill>
                  <a:schemeClr val="accent2">
                    <a:lumMod val="75000"/>
                  </a:schemeClr>
                </a:solidFill>
              </a:rPr>
              <a:t> обители милосердия, 1918 год</a:t>
            </a:r>
            <a:r>
              <a:rPr lang="ru-RU" sz="2800" b="1" i="1" dirty="0" smtClean="0">
                <a:solidFill>
                  <a:schemeClr val="accent2">
                    <a:lumMod val="75000"/>
                  </a:schemeClr>
                </a:solidFill>
              </a:rPr>
              <a:t>.</a:t>
            </a:r>
            <a:r>
              <a:rPr lang="ru-RU" sz="2800" b="1" dirty="0" smtClean="0">
                <a:solidFill>
                  <a:schemeClr val="accent2">
                    <a:lumMod val="75000"/>
                  </a:schemeClr>
                </a:solidFill>
              </a:rPr>
              <a:t> </a:t>
            </a:r>
            <a:endParaRPr lang="ru-RU" sz="2800" b="1" dirty="0">
              <a:solidFill>
                <a:schemeClr val="accent2">
                  <a:lumMod val="75000"/>
                </a:schemeClr>
              </a:solidFill>
            </a:endParaRP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style>
          <a:lnRef idx="1">
            <a:schemeClr val="dk1"/>
          </a:lnRef>
          <a:fillRef idx="2">
            <a:schemeClr val="dk1"/>
          </a:fillRef>
          <a:effectRef idx="1">
            <a:schemeClr val="dk1"/>
          </a:effectRef>
          <a:fontRef idx="minor">
            <a:schemeClr val="dk1"/>
          </a:fontRef>
        </p:style>
        <p:txBody>
          <a:bodyPr>
            <a:normAutofit fontScale="90000"/>
          </a:bodyPr>
          <a:lstStyle/>
          <a:p>
            <a:r>
              <a:rPr lang="ru-RU" dirty="0" smtClean="0"/>
              <a:t/>
            </a:r>
            <a:br>
              <a:rPr lang="ru-RU" dirty="0" smtClean="0"/>
            </a:br>
            <a:r>
              <a:rPr lang="ru-RU" sz="4000" b="1" dirty="0" smtClean="0">
                <a:solidFill>
                  <a:schemeClr val="accent6">
                    <a:lumMod val="50000"/>
                  </a:schemeClr>
                </a:solidFill>
              </a:rPr>
              <a:t>Мученическая смерть великой княгини Елизаветы Федоровны</a:t>
            </a:r>
            <a:r>
              <a:rPr lang="ru-RU" b="1" dirty="0" smtClean="0"/>
              <a:t/>
            </a:r>
            <a:br>
              <a:rPr lang="ru-RU" b="1" dirty="0" smtClean="0"/>
            </a:br>
            <a:endParaRPr lang="ru-RU" dirty="0"/>
          </a:p>
        </p:txBody>
      </p:sp>
      <p:sp>
        <p:nvSpPr>
          <p:cNvPr id="3" name="Содержимое 2"/>
          <p:cNvSpPr>
            <a:spLocks noGrp="1"/>
          </p:cNvSpPr>
          <p:nvPr>
            <p:ph idx="1"/>
          </p:nvPr>
        </p:nvSpPr>
        <p:spPr>
          <a:xfrm>
            <a:off x="457200" y="1600200"/>
            <a:ext cx="8229600" cy="4997152"/>
          </a:xfrm>
        </p:spPr>
        <p:style>
          <a:lnRef idx="1">
            <a:schemeClr val="dk1"/>
          </a:lnRef>
          <a:fillRef idx="2">
            <a:schemeClr val="dk1"/>
          </a:fillRef>
          <a:effectRef idx="1">
            <a:schemeClr val="dk1"/>
          </a:effectRef>
          <a:fontRef idx="minor">
            <a:schemeClr val="dk1"/>
          </a:fontRef>
        </p:style>
        <p:txBody>
          <a:bodyPr>
            <a:normAutofit fontScale="70000" lnSpcReduction="20000"/>
          </a:bodyPr>
          <a:lstStyle/>
          <a:p>
            <a:pPr fontAlgn="base"/>
            <a:r>
              <a:rPr lang="ru-RU" b="1" dirty="0" smtClean="0">
                <a:solidFill>
                  <a:schemeClr val="accent6">
                    <a:lumMod val="50000"/>
                  </a:schemeClr>
                </a:solidFill>
              </a:rPr>
              <a:t>Великую княгиню Елизавету Федоровну арестовали в 1918 году. В этот день святейший патриарх Тихон посетил </a:t>
            </a:r>
            <a:r>
              <a:rPr lang="ru-RU" b="1" dirty="0" err="1" smtClean="0">
                <a:solidFill>
                  <a:schemeClr val="accent6">
                    <a:lumMod val="50000"/>
                  </a:schemeClr>
                </a:solidFill>
              </a:rPr>
              <a:t>Марфо-Мариинскую</a:t>
            </a:r>
            <a:r>
              <a:rPr lang="ru-RU" b="1" dirty="0" smtClean="0">
                <a:solidFill>
                  <a:schemeClr val="accent6">
                    <a:lumMod val="50000"/>
                  </a:schemeClr>
                </a:solidFill>
              </a:rPr>
              <a:t> обитель и отслужил там Божественную Литургию. Почти сразу после его отъезда за настоятельницей приехала машина с комиссаром и латышскими стрелками. На сборы дали тридцать минут. Благословив сестер, в сопровождении сестер Варвары Яковлевой и Екатерины Янышевой матушка отправилась в ссылку.</a:t>
            </a:r>
          </a:p>
          <a:p>
            <a:pPr fontAlgn="base"/>
            <a:r>
              <a:rPr lang="ru-RU" b="1" dirty="0" smtClean="0">
                <a:solidFill>
                  <a:schemeClr val="accent6">
                    <a:lumMod val="50000"/>
                  </a:schemeClr>
                </a:solidFill>
              </a:rPr>
              <a:t>Заключенных на поезде отвезли на Урал — в городок Алапаевск. Вместе с настоятельницей </a:t>
            </a:r>
            <a:r>
              <a:rPr lang="ru-RU" b="1" dirty="0" err="1" smtClean="0">
                <a:solidFill>
                  <a:schemeClr val="accent6">
                    <a:lumMod val="50000"/>
                  </a:schemeClr>
                </a:solidFill>
              </a:rPr>
              <a:t>Марфо-Мариинской</a:t>
            </a:r>
            <a:r>
              <a:rPr lang="ru-RU" b="1" dirty="0" smtClean="0">
                <a:solidFill>
                  <a:schemeClr val="accent6">
                    <a:lumMod val="50000"/>
                  </a:schemeClr>
                </a:solidFill>
              </a:rPr>
              <a:t> обители и сестрами отправили великого князя Сергея Михайловича, его секретаря Федора Ремеза, трех братьев — Иоанна, Константина и Игоря; князя Владимира Палея. Сестер Варвару и Екатерину хотели отпустить, но инокиня Варвара пожелала разделить крест с великой княгиней.</a:t>
            </a:r>
          </a:p>
          <a:p>
            <a:endParaRPr lang="ru-RU" dirty="0"/>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descr="&amp;Rcy;&amp;ucy;&amp;scy;&amp;scy;&amp;kcy;&amp;acy;&amp;yacy; &amp;lcy;&amp;icy;&amp;ncy;&amp;icy;&amp;yacy; / &amp;Ncy;&amp;ocy;&amp;vcy;&amp;ocy;&amp;scy;&amp;tcy;&amp;icy; / &amp;Icy;&amp;rcy;&amp;icy;&amp;ncy;&amp;acy; &amp;Kcy;&amp;ucy;&amp;ncy;&amp;softcy;&amp;shcy;&amp;icy;&amp;ncy;&amp;acy;: &quot;&amp;Scy;&amp;iecy;&amp;gcy;&amp;ocy;&amp;dcy;&amp;ncy;&amp;yacy; &amp;ncy;&amp;acy;&amp;shcy;&amp;iecy; &amp;ocy;&amp;bcy;&amp;shchcy;&amp;iecy;&amp;scy;&amp;tcy;&amp;vcy;&amp;ocy; &amp;icy;&amp;scy;&amp;pcy;&amp;ycy;&amp;tcy;&amp;ycy;&amp;vcy;&amp;acy;&amp;iecy;&amp;tcy; &amp;dcy;&amp;iecy;&amp;fcy;&amp;icy;&amp;tscy;&amp;icy;&amp;tcy; &amp;vcy; &amp;dcy;&amp;iecy;&amp;lcy;&amp;acy;&amp;khcy; &amp;mcy;&amp;icy;&amp;lcy;&amp;ocy;&amp;scy;&amp;iecy;&amp;rcy;&amp;dcy;&amp;icy;&amp;yacy;&quot;"/>
          <p:cNvPicPr>
            <a:picLocks noChangeAspect="1" noChangeArrowheads="1"/>
          </p:cNvPicPr>
          <p:nvPr/>
        </p:nvPicPr>
        <p:blipFill>
          <a:blip r:embed="rId2" cstate="print"/>
          <a:srcRect/>
          <a:stretch>
            <a:fillRect/>
          </a:stretch>
        </p:blipFill>
        <p:spPr bwMode="auto">
          <a:xfrm>
            <a:off x="683568" y="692696"/>
            <a:ext cx="7920880" cy="5256584"/>
          </a:xfrm>
          <a:prstGeom prst="rect">
            <a:avLst/>
          </a:prstGeom>
          <a:noFill/>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395536" y="188641"/>
            <a:ext cx="8424936" cy="2592287"/>
          </a:xfrm>
        </p:spPr>
        <p:style>
          <a:lnRef idx="1">
            <a:schemeClr val="dk1"/>
          </a:lnRef>
          <a:fillRef idx="2">
            <a:schemeClr val="dk1"/>
          </a:fillRef>
          <a:effectRef idx="1">
            <a:schemeClr val="dk1"/>
          </a:effectRef>
          <a:fontRef idx="minor">
            <a:schemeClr val="dk1"/>
          </a:fontRef>
        </p:style>
        <p:txBody>
          <a:bodyPr>
            <a:noAutofit/>
          </a:bodyPr>
          <a:lstStyle/>
          <a:p>
            <a:pPr algn="l" fontAlgn="base"/>
            <a:r>
              <a:rPr lang="ru-RU" sz="2000" b="1" dirty="0" smtClean="0">
                <a:solidFill>
                  <a:schemeClr val="accent6">
                    <a:lumMod val="50000"/>
                  </a:schemeClr>
                </a:solidFill>
              </a:rPr>
              <a:t>Ночью 18 июля 1918 года, в день обретения мощей преподобного Сергия Радонежского, узников вывели под конвоем на старый рудник, избили и стали сбрасывать в глубокую шахту. Во время мучений Елизавета Федоровна молилась словами, которые произнес на кресте Спаситель: «Господи, прости им, ибо не знают, что делают». Палачи бросали в шахту ручные гранаты.</a:t>
            </a:r>
            <a:endParaRPr lang="ru-RU" sz="2000" b="1" dirty="0">
              <a:solidFill>
                <a:schemeClr val="accent6">
                  <a:lumMod val="50000"/>
                </a:schemeClr>
              </a:solidFill>
            </a:endParaRPr>
          </a:p>
        </p:txBody>
      </p:sp>
      <p:sp>
        <p:nvSpPr>
          <p:cNvPr id="3" name="Подзаголовок 2"/>
          <p:cNvSpPr>
            <a:spLocks noGrp="1"/>
          </p:cNvSpPr>
          <p:nvPr>
            <p:ph type="subTitle" idx="1"/>
          </p:nvPr>
        </p:nvSpPr>
        <p:spPr>
          <a:xfrm>
            <a:off x="395536" y="2636912"/>
            <a:ext cx="8424936" cy="4032448"/>
          </a:xfrm>
        </p:spPr>
        <p:style>
          <a:lnRef idx="1">
            <a:schemeClr val="dk1"/>
          </a:lnRef>
          <a:fillRef idx="2">
            <a:schemeClr val="dk1"/>
          </a:fillRef>
          <a:effectRef idx="1">
            <a:schemeClr val="dk1"/>
          </a:effectRef>
          <a:fontRef idx="minor">
            <a:schemeClr val="dk1"/>
          </a:fontRef>
        </p:style>
        <p:txBody>
          <a:bodyPr>
            <a:normAutofit/>
          </a:bodyPr>
          <a:lstStyle/>
          <a:p>
            <a:pPr fontAlgn="base"/>
            <a:r>
              <a:rPr lang="ru-RU" b="1" dirty="0" smtClean="0">
                <a:solidFill>
                  <a:schemeClr val="accent6">
                    <a:lumMod val="50000"/>
                  </a:schemeClr>
                </a:solidFill>
              </a:rPr>
              <a:t>Матушка и великий князь Иоанн упали на выступ в стене шахты. Оторвав от своего апостольника часть ткани, преодолевая боль, Елизавета Федоровна перевязала раны князя.  Сохранились свидетельства, что проходящие мимо люди слышали, как из глубины шахты звучала Херувимская песнь. Мученики пели, пока не изнемогли от ран.</a:t>
            </a:r>
            <a:endParaRPr lang="ru-RU" b="1" dirty="0">
              <a:solidFill>
                <a:schemeClr val="accent6">
                  <a:lumMod val="50000"/>
                </a:schemeClr>
              </a:solidFill>
            </a:endParaRP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amp;Vcy;&amp;iecy;&amp;lcy;&amp;icy;&amp;kcy;&amp;acy;&amp;yacy; &amp;kcy;&amp;ncy;&amp;yacy;&amp;gcy;&amp;icy;&amp;ncy;&amp;yacy; &amp;IEcy;&amp;lcy;&amp;icy;&amp;zcy;&amp;acy;&amp;vcy;&amp;iecy;&amp;tcy;&amp;acy; &amp;Fcy;&amp;iecy;&amp;dcy;&amp;ocy;&amp;rcy;&amp;ocy;&amp;vcy;&amp;ncy;&amp;acy;. &amp;Ocy;&amp;bcy;&amp;scy;&amp;ucy;&amp;zhcy;&amp;dcy;&amp;iecy;&amp;ncy;&amp;icy;&amp;iecy; &amp;ncy;&amp;acy; LiveInternet - &amp;Rcy;&amp;ocy;&amp;scy;&amp;scy;&amp;icy;&amp;jcy;&amp;scy;&amp;kcy;&amp;icy;&amp;jcy; &amp;Scy;&amp;iecy;&amp;rcy;&amp;vcy;&amp;icy;&amp;scy; &amp;Ocy;&amp;ncy;&amp;lcy;&amp;acy;&amp;jcy;&amp;ncy;-&amp;Dcy;&amp;ncy;&amp;iecy;&amp;vcy;&amp;ncy;&amp;icy;&amp;kcy;&amp;ocy;&amp;vcy;"/>
          <p:cNvPicPr>
            <a:picLocks noChangeAspect="1" noChangeArrowheads="1"/>
          </p:cNvPicPr>
          <p:nvPr/>
        </p:nvPicPr>
        <p:blipFill>
          <a:blip r:embed="rId2" cstate="print"/>
          <a:srcRect/>
          <a:stretch>
            <a:fillRect/>
          </a:stretch>
        </p:blipFill>
        <p:spPr bwMode="auto">
          <a:xfrm>
            <a:off x="2051720" y="188640"/>
            <a:ext cx="4464496" cy="6525344"/>
          </a:xfrm>
          <a:prstGeom prst="rect">
            <a:avLst/>
          </a:prstGeom>
          <a:noFill/>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D:\800px-Elisabet_av_Thüringen.jpg"/>
          <p:cNvPicPr>
            <a:picLocks noChangeAspect="1" noChangeArrowheads="1"/>
          </p:cNvPicPr>
          <p:nvPr/>
        </p:nvPicPr>
        <p:blipFill>
          <a:blip r:embed="rId2" cstate="print"/>
          <a:srcRect/>
          <a:stretch>
            <a:fillRect/>
          </a:stretch>
        </p:blipFill>
        <p:spPr bwMode="auto">
          <a:xfrm>
            <a:off x="1835696" y="244699"/>
            <a:ext cx="4608512" cy="6503763"/>
          </a:xfrm>
          <a:prstGeom prst="rect">
            <a:avLst/>
          </a:prstGeom>
          <a:noFill/>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5962674"/>
          </a:xfrm>
        </p:spPr>
        <p:style>
          <a:lnRef idx="1">
            <a:schemeClr val="dk1"/>
          </a:lnRef>
          <a:fillRef idx="2">
            <a:schemeClr val="dk1"/>
          </a:fillRef>
          <a:effectRef idx="1">
            <a:schemeClr val="dk1"/>
          </a:effectRef>
          <a:fontRef idx="minor">
            <a:schemeClr val="dk1"/>
          </a:fontRef>
        </p:style>
        <p:txBody>
          <a:bodyPr>
            <a:noAutofit/>
          </a:bodyPr>
          <a:lstStyle/>
          <a:p>
            <a:pPr fontAlgn="base"/>
            <a:r>
              <a:rPr lang="ru-RU" sz="3600" b="1" dirty="0" smtClean="0">
                <a:solidFill>
                  <a:schemeClr val="accent6">
                    <a:lumMod val="50000"/>
                  </a:schemeClr>
                </a:solidFill>
              </a:rPr>
              <a:t>Через несколько месяцев в Екатеринбург вошла армия адмирала Колчака, и тела убиенных достали из шахты. </a:t>
            </a:r>
            <a:br>
              <a:rPr lang="ru-RU" sz="3600" b="1" dirty="0" smtClean="0">
                <a:solidFill>
                  <a:schemeClr val="accent6">
                    <a:lumMod val="50000"/>
                  </a:schemeClr>
                </a:solidFill>
              </a:rPr>
            </a:br>
            <a:r>
              <a:rPr lang="ru-RU" sz="3600" b="1" dirty="0" smtClean="0">
                <a:solidFill>
                  <a:schemeClr val="accent6">
                    <a:lumMod val="50000"/>
                  </a:schemeClr>
                </a:solidFill>
              </a:rPr>
              <a:t>У </a:t>
            </a:r>
            <a:r>
              <a:rPr lang="ru-RU" sz="3600" b="1" dirty="0" err="1" smtClean="0">
                <a:solidFill>
                  <a:schemeClr val="accent6">
                    <a:lumMod val="50000"/>
                  </a:schemeClr>
                </a:solidFill>
              </a:rPr>
              <a:t>преподобномученицы</a:t>
            </a:r>
            <a:r>
              <a:rPr lang="ru-RU" sz="3600" b="1" dirty="0" smtClean="0">
                <a:solidFill>
                  <a:schemeClr val="accent6">
                    <a:lumMod val="50000"/>
                  </a:schemeClr>
                </a:solidFill>
              </a:rPr>
              <a:t> </a:t>
            </a:r>
            <a:r>
              <a:rPr lang="ru-RU" sz="3600" b="1" dirty="0" err="1" smtClean="0">
                <a:solidFill>
                  <a:schemeClr val="accent6">
                    <a:lumMod val="50000"/>
                  </a:schemeClr>
                </a:solidFill>
              </a:rPr>
              <a:t>Елисаветы</a:t>
            </a:r>
            <a:r>
              <a:rPr lang="ru-RU" sz="3600" b="1" dirty="0" smtClean="0">
                <a:solidFill>
                  <a:schemeClr val="accent6">
                    <a:lumMod val="50000"/>
                  </a:schemeClr>
                </a:solidFill>
              </a:rPr>
              <a:t>, сестры Варвары и великого князя Иоанна пальцы были сложены для крестного знамения; голова великого князя была перевязана куском ткани.</a:t>
            </a:r>
            <a:endParaRPr lang="ru-RU" sz="3600" b="1" dirty="0">
              <a:solidFill>
                <a:schemeClr val="accent6">
                  <a:lumMod val="50000"/>
                </a:schemeClr>
              </a:solidFill>
            </a:endParaRP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amp;IEcy;&amp;lcy;&amp;icy;&amp;zcy;&amp;acy;&amp;vcy;&amp;iecy;&amp;tcy;&amp;acy; &amp;Fcy;&amp;iocy;&amp;dcy;&amp;ocy;&amp;rcy;&amp;ocy;&amp;vcy;&amp;ncy;&amp;acy; - &amp;Pcy;&amp;ucy;&amp;tcy;&amp;iecy;&amp;vcy;&amp;ocy;&amp;dcy;&amp;icy;&amp;tcy;&amp;iecy;&amp;lcy;&amp;softcy; &amp;pcy;&amp;ocy; &amp;Icy;&amp;zcy;&amp;rcy;&amp;acy;&amp;icy;&amp;lcy;&amp;yucy;"/>
          <p:cNvPicPr>
            <a:picLocks noChangeAspect="1" noChangeArrowheads="1"/>
          </p:cNvPicPr>
          <p:nvPr/>
        </p:nvPicPr>
        <p:blipFill>
          <a:blip r:embed="rId2" cstate="print"/>
          <a:srcRect/>
          <a:stretch>
            <a:fillRect/>
          </a:stretch>
        </p:blipFill>
        <p:spPr bwMode="auto">
          <a:xfrm>
            <a:off x="971600" y="1052736"/>
            <a:ext cx="7620000" cy="5133975"/>
          </a:xfrm>
          <a:prstGeom prst="rect">
            <a:avLst/>
          </a:prstGeom>
          <a:noFill/>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descr="&amp;Rcy;&amp;acy;&amp;icy;&amp;fcy;&amp;scy;&amp;kcy;&amp;icy;&amp;jcy; &amp;bcy;&amp;ocy;&amp;gcy;&amp;ocy;&amp;rcy;&amp;ocy;&amp;dcy;&amp;icy;&amp;tscy;&amp;kcy;&amp;icy;&amp;jcy; &amp;iecy;&amp;pcy;&amp;acy;&amp;rcy;&amp;khcy;&amp;icy;&amp;acy;&amp;lcy;&amp;softcy;&amp;ncy;&amp;ycy;&amp;jcy; &amp;mcy;&amp;ucy;&amp;zhcy;&amp;scy;&amp;kcy;&amp;ocy;&amp;jcy; &amp;mcy;&amp;ocy;&amp;ncy;&amp;acy;&amp;scy;&amp;tcy;&amp;ycy;&amp;rcy;&amp;softcy; /&amp;Rcy;&amp;acy;&amp;icy;&amp;fcy;&amp;scy;&amp;kcy;&amp;icy;&amp;jcy; &amp;Vcy;&amp;iecy;&amp;scy;&amp;tcy;&amp;ncy;&amp;icy;&amp;kcy; / &amp;Scy;&amp;tcy;&amp;acy;&amp;tcy;&amp;softcy;&amp;icy;"/>
          <p:cNvPicPr>
            <a:picLocks noChangeAspect="1" noChangeArrowheads="1"/>
          </p:cNvPicPr>
          <p:nvPr/>
        </p:nvPicPr>
        <p:blipFill>
          <a:blip r:embed="rId2" cstate="print"/>
          <a:srcRect/>
          <a:stretch>
            <a:fillRect/>
          </a:stretch>
        </p:blipFill>
        <p:spPr bwMode="auto">
          <a:xfrm>
            <a:off x="2267744" y="404664"/>
            <a:ext cx="4392488" cy="5976664"/>
          </a:xfrm>
          <a:prstGeom prst="rect">
            <a:avLst/>
          </a:prstGeom>
          <a:noFill/>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descr="video1"/>
          <p:cNvPicPr>
            <a:picLocks noChangeAspect="1" noChangeArrowheads="1"/>
          </p:cNvPicPr>
          <p:nvPr/>
        </p:nvPicPr>
        <p:blipFill>
          <a:blip r:embed="rId2" cstate="print"/>
          <a:srcRect/>
          <a:stretch>
            <a:fillRect/>
          </a:stretch>
        </p:blipFill>
        <p:spPr bwMode="auto">
          <a:xfrm>
            <a:off x="2555776" y="332656"/>
            <a:ext cx="4104456" cy="6264696"/>
          </a:xfrm>
          <a:prstGeom prst="rect">
            <a:avLst/>
          </a:prstGeom>
          <a:noFill/>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0"/>
            <a:ext cx="9144000" cy="6858000"/>
          </a:xfrm>
        </p:spPr>
        <p:style>
          <a:lnRef idx="1">
            <a:schemeClr val="accent6"/>
          </a:lnRef>
          <a:fillRef idx="2">
            <a:schemeClr val="accent6"/>
          </a:fillRef>
          <a:effectRef idx="1">
            <a:schemeClr val="accent6"/>
          </a:effectRef>
          <a:fontRef idx="minor">
            <a:schemeClr val="dk1"/>
          </a:fontRef>
        </p:style>
        <p:txBody>
          <a:bodyPr>
            <a:noAutofit/>
          </a:bodyPr>
          <a:lstStyle/>
          <a:p>
            <a:r>
              <a:rPr lang="ru-RU" sz="4800" b="1" dirty="0" smtClean="0"/>
              <a:t>ИКОНОГРАФИЯ</a:t>
            </a:r>
            <a:br>
              <a:rPr lang="ru-RU" sz="4800" b="1" dirty="0" smtClean="0"/>
            </a:br>
            <a:r>
              <a:rPr lang="ru-RU" sz="4800" b="1" dirty="0" smtClean="0"/>
              <a:t>ПРЕПОДОБНОЙ</a:t>
            </a:r>
            <a:br>
              <a:rPr lang="ru-RU" sz="4800" b="1" dirty="0" smtClean="0"/>
            </a:br>
            <a:r>
              <a:rPr lang="ru-RU" sz="4800" b="1" dirty="0" smtClean="0"/>
              <a:t>ЕЛИЗАВЕТЫ ФЕДОРОВНЫ</a:t>
            </a:r>
            <a:br>
              <a:rPr lang="ru-RU" sz="4800" b="1" dirty="0" smtClean="0"/>
            </a:br>
            <a:endParaRPr lang="ru-RU" sz="4800" b="1" dirty="0"/>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amp;Kcy;&amp;lcy;&amp;acy;&amp;scy;&amp;scy;&amp;ncy;&amp;ycy;&amp;jcy; &amp;chcy;&amp;acy;&amp;scy; &amp;pcy;&amp;ocy;&amp;dcy;&amp;gcy;&amp;ocy;&amp;tcy;&amp;ocy;&amp;vcy;&amp;icy;&amp;lcy;&amp;acy; &amp;Ocy;&amp;scy;&amp;icy;&amp;jcy;&amp;chcy;&amp;ucy;&amp;kcy; &amp;Lcy;&amp;acy;&amp;rcy;&amp;icy;&amp;scy;&amp;acy; &amp;Gcy;&amp;rcy;&amp;icy;&amp;gcy;&amp;ocy;&amp;rcy;&amp;softcy;&amp;iecy;&amp;vcy;&amp;ncy;&amp;acy;"/>
          <p:cNvPicPr>
            <a:picLocks noChangeAspect="1" noChangeArrowheads="1"/>
          </p:cNvPicPr>
          <p:nvPr/>
        </p:nvPicPr>
        <p:blipFill>
          <a:blip r:embed="rId2" cstate="print"/>
          <a:srcRect/>
          <a:stretch>
            <a:fillRect/>
          </a:stretch>
        </p:blipFill>
        <p:spPr bwMode="auto">
          <a:xfrm>
            <a:off x="1979712" y="0"/>
            <a:ext cx="5184576" cy="6669360"/>
          </a:xfrm>
          <a:prstGeom prst="rect">
            <a:avLst/>
          </a:prstGeom>
          <a:noFill/>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amp;Mcy;&amp;ocy;&amp;lcy;&amp;icy;&amp;tcy;&amp;vcy;&amp;acy; &amp;pcy;&amp;rcy;&amp;iecy;&amp;pcy;&amp;ocy;&amp;dcy;&amp;ocy;&amp;bcy;&amp;ncy;&amp;ocy;&amp;mcy;&amp;ucy;&amp;chcy;&amp;iecy;&amp;ncy;&amp;icy;&amp;tscy;&amp;ycy; &amp;vcy;&amp;acy;&amp;rcy;&amp;vcy;&amp;acy;&amp;rcy;&amp;acy; &amp;icy; &amp;iecy;&amp;lcy;&amp;icy;&amp;scy;&amp;acy;&amp;vcy;&amp;iecy;&amp;tcy;&amp;acy; &amp;acy;&amp;lcy;&amp;acy;&amp;pcy;&amp;acy;&amp;iecy;&amp;vcy;&amp;scy;&amp;kcy;&amp;icy;&amp;iecy;. &amp;Acy;&amp;rcy;&amp;iecy;&amp;scy;&amp;tcy; &amp;Vcy;&amp;iecy;&amp;lcy;&amp;icy;&amp;kcy;&amp;ocy;&amp;jcy; &amp;kcy;&amp;ncy;&amp;yacy;&amp;gcy;&amp;icy;&amp;ncy;&amp;icy; &amp;icy; &amp;iecy;&amp;iecy; &amp;mcy;&amp;ucy;&amp;chcy;&amp;iecy;&amp;ncy;&amp;icy;&amp;chcy;&amp;iecy;&amp;scy;&amp;kcy;&amp;acy;&amp;yacy; &amp;kcy;&amp;ocy;&amp;ncy;&amp;chcy;&amp;icy;&amp;ncy;&amp;acy; - 28 &amp;Acy;&amp;pcy;&amp;rcy;&amp;iecy;&amp;lcy;&amp;yacy; 2014 - &amp;Pcy;"/>
          <p:cNvPicPr>
            <a:picLocks noChangeAspect="1" noChangeArrowheads="1"/>
          </p:cNvPicPr>
          <p:nvPr/>
        </p:nvPicPr>
        <p:blipFill>
          <a:blip r:embed="rId2" cstate="print"/>
          <a:srcRect/>
          <a:stretch>
            <a:fillRect/>
          </a:stretch>
        </p:blipFill>
        <p:spPr bwMode="auto">
          <a:xfrm>
            <a:off x="2123728" y="0"/>
            <a:ext cx="4572000" cy="6800850"/>
          </a:xfrm>
          <a:prstGeom prst="rect">
            <a:avLst/>
          </a:prstGeom>
          <a:noFill/>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amp;Scy;&amp;ocy;&amp;bcy;&amp;rcy;&amp;acy;&amp;ncy;&amp;icy;&amp;iecy; &amp;TScy;&amp;Acy;&amp;Kcy;&amp;acy; : : &amp;TScy;&amp;iecy;&amp;rcy;&amp;kcy;&amp;ocy;&amp;vcy;&amp;ncy;&amp;ocy;-&amp;acy;&amp;rcy;&amp;khcy;&amp;iecy;&amp;ocy;&amp;lcy;&amp;ocy;&amp;gcy;&amp;icy;&amp;chcy;&amp;iecy;&amp;scy;&amp;kcy;&amp;icy;&amp;jcy; &amp;kcy;&amp;acy;&amp;bcy;&amp;icy;&amp;ncy;&amp;iecy;&amp;tcy; &amp;Mcy;&amp;Dcy;&amp;Acy;"/>
          <p:cNvPicPr>
            <a:picLocks noChangeAspect="1" noChangeArrowheads="1"/>
          </p:cNvPicPr>
          <p:nvPr/>
        </p:nvPicPr>
        <p:blipFill>
          <a:blip r:embed="rId2" cstate="print"/>
          <a:srcRect/>
          <a:stretch>
            <a:fillRect/>
          </a:stretch>
        </p:blipFill>
        <p:spPr bwMode="auto">
          <a:xfrm>
            <a:off x="2483768" y="0"/>
            <a:ext cx="4248472" cy="6858000"/>
          </a:xfrm>
          <a:prstGeom prst="rect">
            <a:avLst/>
          </a:prstGeom>
          <a:noFill/>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C &amp;pcy;&amp;ocy;&amp;kcy;&amp;acy;&amp;yacy;&amp;ncy;&amp;icy;&amp;iecy;&amp;mcy; &amp;ocy;&amp;tcy; &amp;Rcy;&amp;ocy;&amp;scy;&amp;scy;&amp;icy;&amp;icy; &amp;TScy;&amp;iecy;&amp;rcy;&amp;kcy;&amp;ocy;&amp;vcy;&amp;softcy; &amp;Ucy;&amp;scy;&amp;pcy;&amp;iecy;&amp;ncy;&amp;icy;&amp;yacy; &amp;Bcy;&amp;ocy;&amp;gcy;&amp;ocy;&amp;rcy;&amp;ocy;&amp;dcy;&amp;icy;&amp;tscy;&amp;ycy;"/>
          <p:cNvPicPr>
            <a:picLocks noChangeAspect="1" noChangeArrowheads="1"/>
          </p:cNvPicPr>
          <p:nvPr/>
        </p:nvPicPr>
        <p:blipFill>
          <a:blip r:embed="rId2" cstate="print"/>
          <a:srcRect/>
          <a:stretch>
            <a:fillRect/>
          </a:stretch>
        </p:blipFill>
        <p:spPr bwMode="auto">
          <a:xfrm>
            <a:off x="2195736" y="0"/>
            <a:ext cx="5112568" cy="6669360"/>
          </a:xfrm>
          <a:prstGeom prst="rect">
            <a:avLst/>
          </a:prstGeom>
          <a:noFill/>
        </p:spPr>
      </p:pic>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amp;Rcy;&amp;iecy;&amp;lcy;&amp;icy;&amp;gcy;&amp;icy;&amp;yacy;, News Central at www.russianamerica.com"/>
          <p:cNvPicPr>
            <a:picLocks noChangeAspect="1" noChangeArrowheads="1"/>
          </p:cNvPicPr>
          <p:nvPr/>
        </p:nvPicPr>
        <p:blipFill>
          <a:blip r:embed="rId2" cstate="print"/>
          <a:srcRect/>
          <a:stretch>
            <a:fillRect/>
          </a:stretch>
        </p:blipFill>
        <p:spPr bwMode="auto">
          <a:xfrm>
            <a:off x="611560" y="836712"/>
            <a:ext cx="7992888" cy="5112568"/>
          </a:xfrm>
          <a:prstGeom prst="rect">
            <a:avLst/>
          </a:prstGeom>
          <a:noFill/>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dirty="0" smtClean="0"/>
              <a:t>Фёдоровская икона пресвятой Богородицы</a:t>
            </a:r>
            <a:endParaRPr lang="ru-RU" dirty="0"/>
          </a:p>
        </p:txBody>
      </p:sp>
      <p:pic>
        <p:nvPicPr>
          <p:cNvPr id="3074" name="Picture 2" descr="D:\11.jpg"/>
          <p:cNvPicPr>
            <a:picLocks noChangeAspect="1" noChangeArrowheads="1"/>
          </p:cNvPicPr>
          <p:nvPr/>
        </p:nvPicPr>
        <p:blipFill>
          <a:blip r:embed="rId2" cstate="print"/>
          <a:srcRect/>
          <a:stretch>
            <a:fillRect/>
          </a:stretch>
        </p:blipFill>
        <p:spPr bwMode="auto">
          <a:xfrm>
            <a:off x="2411760" y="1628800"/>
            <a:ext cx="3844729" cy="5229200"/>
          </a:xfrm>
          <a:prstGeom prst="rect">
            <a:avLst/>
          </a:prstGeom>
          <a:noFill/>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amp;Vcy;&amp;iecy;&amp;lcy;&amp;icy;&amp;kcy;&amp;acy;&amp;yacy; &amp;kcy;&amp;ncy;&amp;yacy;&amp;gcy;&amp;icy;&amp;ncy;&amp;yacy; &amp;IEcy;&amp;lcy;&amp;icy;&amp;zcy;&amp;acy;&amp;vcy;&amp;iecy;&amp;tcy;&amp;acy; &amp;Fcy;&amp;iecy;&amp;dcy;&amp;ocy;&amp;rcy;&amp;ocy;&amp;vcy;&amp;ncy;&amp;acy;"/>
          <p:cNvPicPr>
            <a:picLocks noChangeAspect="1" noChangeArrowheads="1"/>
          </p:cNvPicPr>
          <p:nvPr/>
        </p:nvPicPr>
        <p:blipFill>
          <a:blip r:embed="rId2" cstate="print"/>
          <a:srcRect/>
          <a:stretch>
            <a:fillRect/>
          </a:stretch>
        </p:blipFill>
        <p:spPr bwMode="auto">
          <a:xfrm>
            <a:off x="2771800" y="1196752"/>
            <a:ext cx="3600400" cy="4104456"/>
          </a:xfrm>
          <a:prstGeom prst="rect">
            <a:avLst/>
          </a:prstGeom>
          <a:noFill/>
        </p:spPr>
      </p:pic>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descr="&amp;Mcy;&amp;Ocy;&amp;SHCHcy;&amp;Icy; &amp;Scy;&amp;Vcy;&amp;YAcy;&amp;Tcy;&amp;Ocy;&amp;Jcy; &amp;Pcy;&amp;Rcy;&amp;IEcy;&amp;Pcy;&amp;Ocy;&amp;Dcy;&amp;Ocy;&amp;Bcy;&amp;Ncy;&amp;Ocy;&amp;Mcy;&amp;Ucy;&amp;CHcy;&amp;IEcy;&amp;Ncy;&amp;Icy;&amp;TScy;&amp;Ycy; &amp;Vcy;&amp;IEcy;&amp;Lcy;&amp;Icy;&amp;Kcy;&amp;Ocy;&amp;Jcy; &amp;Kcy;&amp;Ncy;&amp;YAcy;&amp;Gcy;&amp;Icy;&amp;Ncy;&amp;Icy; &amp;IEcy;&amp;Lcy;&amp;Icy;&amp;Scy;&amp;Acy;&amp;Vcy;&amp;IEcy;&amp;Tcy;&amp;Ycy; &amp;Pcy;&amp;Rcy;&amp;Icy;&amp;Bcy;&amp;Ucy;&amp;Dcy;&amp;Ucy;&amp;Tcy; &amp;Vcy; &amp;IEcy;&amp;Lcy;&amp;Acy;&amp;Bcy;&amp;Ucy;&amp;Gcy;&amp;Ucy; - 26 &amp;Ncy;&amp;ocy;&amp;yacy;&amp;bcy;&amp;rcy;&amp;yacy; 2012 - &amp;Scy;&amp;Ocy;&amp;Bcy;&amp;Ocy;&amp;Rcy; &amp;Pcy;&amp;Ocy;&amp;Kcy;&amp;Rcy;&amp;Ocy;&amp;Vcy;&amp;Acy; &amp;Pcy;&amp;Rcy;&amp;IEcy;&amp;Scy;&amp;Vcy;&amp;YAcy;&amp;Tcy;&amp;Ocy;&amp;Jcy; &amp;Bcy;&amp;Ocy;&amp;Gcy;&amp;Ocy;&amp;Rcy;&amp;Ocy;&amp;Dcy;&amp;Icy;&amp;TScy;"/>
          <p:cNvPicPr>
            <a:picLocks noChangeAspect="1" noChangeArrowheads="1"/>
          </p:cNvPicPr>
          <p:nvPr/>
        </p:nvPicPr>
        <p:blipFill>
          <a:blip r:embed="rId2" cstate="print"/>
          <a:srcRect/>
          <a:stretch>
            <a:fillRect/>
          </a:stretch>
        </p:blipFill>
        <p:spPr bwMode="auto">
          <a:xfrm>
            <a:off x="2051720" y="0"/>
            <a:ext cx="4968552" cy="6858000"/>
          </a:xfrm>
          <a:prstGeom prst="rect">
            <a:avLst/>
          </a:prstGeom>
          <a:noFill/>
        </p:spPr>
      </p:pic>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descr="&amp;Scy;&amp;iecy;&amp;scy;&amp;tcy;&amp;rcy;&amp;icy;&amp;chcy;&amp;iecy;&amp;scy;&amp;tcy;&amp;vcy;&amp;ocy; &amp;mcy;&amp;icy;&amp;lcy;&amp;ocy;&amp;scy;&amp;iecy;&amp;rcy;&amp;dcy;&amp;icy;&amp;yacy; &amp;pcy;&amp;rcy;&amp;icy;&amp;gcy;&amp;lcy;&amp;acy;&amp;shcy;&amp;acy;&amp;iecy;&amp;tcy; &amp;vcy;&amp;scy;&amp;iecy;&amp;khcy; &amp;zhcy;&amp;iecy;&amp;lcy;&amp;acy;&amp;yucy;&amp;shchcy;&amp;icy;&amp;khcy; &amp;pcy;&amp;rcy;&amp;ocy;&amp;yacy;&amp;vcy;&amp;icy;&amp;tcy;&amp;softcy; &amp;scy;&amp;iecy;&amp;bcy;&amp;yacy; &amp;vcy; &amp;dcy;&amp;iecy;&amp;lcy;&amp;iecy; &amp;mcy;&amp;icy;&amp;lcy;&amp;ocy;&amp;scy;&amp;iecy;&amp;rcy;&amp;dcy;&amp;icy;&amp;yacy; &amp;ncy;&amp;acy; &amp;vcy;&amp;scy;&amp;tcy;&amp;rcy;&amp;iecy;&amp;chcy;&amp;icy;"/>
          <p:cNvPicPr>
            <a:picLocks noChangeAspect="1" noChangeArrowheads="1"/>
          </p:cNvPicPr>
          <p:nvPr/>
        </p:nvPicPr>
        <p:blipFill>
          <a:blip r:embed="rId2" cstate="print"/>
          <a:srcRect/>
          <a:stretch>
            <a:fillRect/>
          </a:stretch>
        </p:blipFill>
        <p:spPr bwMode="auto">
          <a:xfrm>
            <a:off x="2411760" y="260648"/>
            <a:ext cx="4464496" cy="6381328"/>
          </a:xfrm>
          <a:prstGeom prst="rect">
            <a:avLst/>
          </a:prstGeom>
          <a:noFill/>
        </p:spPr>
      </p:pic>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descr="http://www.cirota.ru/forum/images/76/76875.jpeg"/>
          <p:cNvPicPr>
            <a:picLocks noChangeAspect="1" noChangeArrowheads="1"/>
          </p:cNvPicPr>
          <p:nvPr/>
        </p:nvPicPr>
        <p:blipFill>
          <a:blip r:embed="rId2" cstate="print"/>
          <a:srcRect/>
          <a:stretch>
            <a:fillRect/>
          </a:stretch>
        </p:blipFill>
        <p:spPr bwMode="auto">
          <a:xfrm>
            <a:off x="2339752" y="188640"/>
            <a:ext cx="4762500" cy="6477000"/>
          </a:xfrm>
          <a:prstGeom prst="rect">
            <a:avLst/>
          </a:prstGeom>
          <a:noFill/>
        </p:spPr>
      </p:pic>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descr="&amp;Pcy;&amp;rcy;&amp;iecy;&amp;pcy;&amp;ocy;&amp;dcy;&amp;ocy;&amp;bcy;&amp;ncy;&amp;ocy;&amp;mcy;&amp;ucy;&amp;chcy;&amp;iecy;&amp;ncy;&amp;icy;&amp;tscy;&amp;acy; &amp;IEcy;&amp;lcy;&amp;icy;&amp;zcy;&amp;acy;&amp;vcy;&amp;iecy;&amp;tcy;&amp;acy; &amp;Fcy;&amp;iecy;&amp;ocy;&amp;dcy;&amp;ocy;&amp;rcy;&amp;ocy;&amp;vcy;&amp;ncy;&amp;acy; &amp;Rcy;&amp;ocy;&amp;mcy;&amp;acy;&amp;ncy;&amp;ocy;&amp;vcy;&amp;acy;"/>
          <p:cNvPicPr>
            <a:picLocks noChangeAspect="1" noChangeArrowheads="1"/>
          </p:cNvPicPr>
          <p:nvPr/>
        </p:nvPicPr>
        <p:blipFill>
          <a:blip r:embed="rId2" cstate="print"/>
          <a:srcRect/>
          <a:stretch>
            <a:fillRect/>
          </a:stretch>
        </p:blipFill>
        <p:spPr bwMode="auto">
          <a:xfrm>
            <a:off x="2195736" y="0"/>
            <a:ext cx="4464496" cy="6597352"/>
          </a:xfrm>
          <a:prstGeom prst="rect">
            <a:avLst/>
          </a:prstGeom>
          <a:noFill/>
        </p:spPr>
      </p:pic>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descr="&amp;Rcy;&amp;ucy;&amp;scy;&amp;scy;&amp;kcy;&amp;acy;&amp;yacy; &amp;Gcy;&amp;ocy;&amp;lcy;&amp;gcy;&amp;ocy;&amp;fcy;&amp;acy;. &amp;Scy;&amp;tcy;&amp;rcy;&amp;acy;&amp;ncy;&amp;icy;&amp;tscy;&amp;acy; 6 &amp;Zcy;&amp;ncy;&amp;acy;&amp;kcy;&amp;icy; &amp;icy;&amp;scy;&amp;pcy;&amp;ocy;&amp;lcy;&amp;ncy;&amp;iecy;&amp;ncy;&amp;icy;&amp;yacy; &amp;vcy;&amp;rcy;&amp;iecy;&amp;mcy;&amp;iocy;&amp;ncy;"/>
          <p:cNvPicPr>
            <a:picLocks noChangeAspect="1" noChangeArrowheads="1"/>
          </p:cNvPicPr>
          <p:nvPr/>
        </p:nvPicPr>
        <p:blipFill>
          <a:blip r:embed="rId2" cstate="print"/>
          <a:srcRect/>
          <a:stretch>
            <a:fillRect/>
          </a:stretch>
        </p:blipFill>
        <p:spPr bwMode="auto">
          <a:xfrm>
            <a:off x="2195736" y="188640"/>
            <a:ext cx="4896544" cy="6453336"/>
          </a:xfrm>
          <a:prstGeom prst="rect">
            <a:avLst/>
          </a:prstGeom>
          <a:noFill/>
        </p:spPr>
      </p:pic>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mp;Scy;&amp;vcy;&amp;yacy;&amp;tcy;&amp;acy;&amp;yacy; &amp;pcy;&amp;rcy;&amp;iecy;&amp;pcy;&amp;ocy;&amp;dcy;&amp;ocy;&amp;bcy;&amp;ncy;&amp;ocy;&amp;mcy;&amp;ucy;&amp;chcy;&amp;iecy;&amp;ncy;&amp;icy;&amp;tscy;&amp;acy; &amp;vcy;&amp;iecy;&amp;lcy;&amp;icy;&amp;kcy;&amp;acy;&amp;yacy; &amp;kcy;&amp;ncy;&amp;yacy;&amp;gcy;&amp;icy;&amp;ncy;&amp;yacy; &amp;IEcy;&amp;lcy;&amp;icy;&amp;scy;&amp;acy;&amp;vcy;&amp;iecy;&amp;tcy;&amp;acy; &amp;Fcy;&amp;iecy;&amp;ocy;&amp;dcy;&amp;ocy;&amp;rcy;&amp;ocy;&amp;vcy;&amp;ncy;&amp;acy;. &amp;Icy;&amp;kcy;&amp;ocy;&amp;ncy;&amp;acy;"/>
          <p:cNvPicPr>
            <a:picLocks noChangeAspect="1" noChangeArrowheads="1"/>
          </p:cNvPicPr>
          <p:nvPr/>
        </p:nvPicPr>
        <p:blipFill>
          <a:blip r:embed="rId2" cstate="print"/>
          <a:srcRect/>
          <a:stretch>
            <a:fillRect/>
          </a:stretch>
        </p:blipFill>
        <p:spPr bwMode="auto">
          <a:xfrm>
            <a:off x="1979712" y="0"/>
            <a:ext cx="5200650" cy="6858000"/>
          </a:xfrm>
          <a:prstGeom prst="rect">
            <a:avLst/>
          </a:prstGeom>
          <a:noFill/>
        </p:spPr>
      </p:pic>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 descr="&amp;Scy;&amp;vcy;&amp;yacy;&amp;tcy;&amp;acy;&amp;yacy; &amp;pcy;&amp;rcy;&amp;iecy;&amp;pcy;&amp;ocy;&amp;dcy;&amp;ocy;&amp;bcy;&amp;ncy;&amp;ocy;&amp;mcy;&amp;ucy;&amp;chcy;&amp;iecy;&amp;ncy;&amp;icy;&amp;tscy;&amp;acy; &amp;vcy;&amp;iecy;&amp;lcy;&amp;icy;&amp;kcy;&amp;acy;&amp;yacy; &amp;kcy;&amp;ncy;&amp;yacy;&amp;gcy;&amp;icy;&amp;ncy;&amp;yacy; &amp;IEcy;&amp;lcy;&amp;icy;&amp;scy;&amp;acy;&amp;vcy;&amp;iecy;&amp;tcy;&amp;acy; &amp;Fcy;&amp;iecy;&amp;ocy;&amp;dcy;&amp;ocy;&amp;rcy;&amp;ocy;&amp;vcy;&amp;ncy;&amp;acy;. &amp;Icy;&amp;kcy;&amp;ocy;&amp;ncy;&amp;acy;"/>
          <p:cNvPicPr>
            <a:picLocks noChangeAspect="1" noChangeArrowheads="1"/>
          </p:cNvPicPr>
          <p:nvPr/>
        </p:nvPicPr>
        <p:blipFill>
          <a:blip r:embed="rId2" cstate="print"/>
          <a:srcRect/>
          <a:stretch>
            <a:fillRect/>
          </a:stretch>
        </p:blipFill>
        <p:spPr bwMode="auto">
          <a:xfrm>
            <a:off x="2555776" y="260649"/>
            <a:ext cx="3600400" cy="6408712"/>
          </a:xfrm>
          <a:prstGeom prst="rect">
            <a:avLst/>
          </a:prstGeom>
          <a:noFill/>
        </p:spPr>
      </p:pic>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descr="&amp;Scy;&amp;vcy;&amp;yacy;&amp;tcy;&amp;acy;&amp;yacy; &amp;pcy;&amp;rcy;&amp;iecy;&amp;pcy;&amp;ocy;&amp;dcy;&amp;ocy;&amp;bcy;&amp;ncy;&amp;ocy;&amp;mcy;&amp;ucy;&amp;chcy;&amp;iecy;&amp;ncy;&amp;icy;&amp;tscy;&amp;acy; &amp;vcy;&amp;iecy;&amp;lcy;&amp;icy;&amp;kcy;&amp;acy;&amp;yacy; &amp;kcy;&amp;ncy;&amp;yacy;&amp;gcy;&amp;icy;&amp;ncy;&amp;yacy; &amp;IEcy;&amp;lcy;&amp;icy;&amp;scy;&amp;acy;&amp;vcy;&amp;iecy;&amp;tcy;&amp;acy; &amp;Fcy;&amp;iecy;&amp;ocy;&amp;dcy;&amp;ocy;&amp;rcy;&amp;ocy;&amp;vcy;&amp;ncy;&amp;acy;. &amp;Icy;&amp;kcy;&amp;ocy;&amp;ncy;&amp;acy;"/>
          <p:cNvPicPr>
            <a:picLocks noChangeAspect="1" noChangeArrowheads="1"/>
          </p:cNvPicPr>
          <p:nvPr/>
        </p:nvPicPr>
        <p:blipFill>
          <a:blip r:embed="rId2" cstate="print"/>
          <a:srcRect/>
          <a:stretch>
            <a:fillRect/>
          </a:stretch>
        </p:blipFill>
        <p:spPr bwMode="auto">
          <a:xfrm>
            <a:off x="2843808" y="0"/>
            <a:ext cx="3152775" cy="6829425"/>
          </a:xfrm>
          <a:prstGeom prst="rect">
            <a:avLst/>
          </a:prstGeom>
          <a:noFill/>
        </p:spPr>
      </p:pic>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descr="&amp;Scy;&amp;vcy;&amp;yacy;&amp;tcy;&amp;acy;&amp;yacy; &amp;pcy;&amp;rcy;&amp;iecy;&amp;pcy;&amp;ocy;&amp;dcy;&amp;ocy;&amp;bcy;&amp;ncy;&amp;ocy;&amp;mcy;&amp;ucy;&amp;chcy;&amp;iecy;&amp;ncy;&amp;icy;&amp;tscy;&amp;acy; &amp;vcy;&amp;iecy;&amp;lcy;&amp;icy;&amp;kcy;&amp;acy;&amp;yacy; &amp;kcy;&amp;ncy;&amp;yacy;&amp;gcy;&amp;icy;&amp;ncy;&amp;yacy; &amp;IEcy;&amp;lcy;&amp;icy;&amp;scy;&amp;acy;&amp;vcy;&amp;iecy;&amp;tcy;&amp;acy; &amp;Fcy;&amp;iecy;&amp;ocy;&amp;dcy;&amp;ocy;&amp;rcy;&amp;ocy;&amp;vcy;&amp;ncy;&amp;acy;. &amp;Icy;&amp;kcy;&amp;ocy;&amp;ncy;&amp;acy;"/>
          <p:cNvPicPr>
            <a:picLocks noChangeAspect="1" noChangeArrowheads="1"/>
          </p:cNvPicPr>
          <p:nvPr/>
        </p:nvPicPr>
        <p:blipFill>
          <a:blip r:embed="rId2" cstate="print"/>
          <a:srcRect/>
          <a:stretch>
            <a:fillRect/>
          </a:stretch>
        </p:blipFill>
        <p:spPr bwMode="auto">
          <a:xfrm>
            <a:off x="2051720" y="0"/>
            <a:ext cx="5143500" cy="6686551"/>
          </a:xfrm>
          <a:prstGeom prst="rect">
            <a:avLst/>
          </a:prstGeom>
          <a:noFill/>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amp;Bcy;&amp;iecy;&amp;lcy;&amp;acy;&amp;yacy; &amp;Rcy;&amp;ocy;&amp;scy;&amp;scy;&amp;icy;&amp;yacy; - &amp;Zcy;&amp;dcy;&amp;rcy;&amp;acy;&amp;vcy;&amp;scy;&amp;tcy;&amp;vcy;&amp;ucy;&amp;jcy;&amp;tcy;&amp;iecy; &amp;icy; &amp;tscy;&amp;iecy;&amp;lcy;&amp;ucy;&amp;jcy;&amp;tcy;&amp;iecy; &amp;rcy;&amp;ucy;&amp;chcy;&amp;kcy;&amp;icy;"/>
          <p:cNvPicPr>
            <a:picLocks noChangeAspect="1" noChangeArrowheads="1"/>
          </p:cNvPicPr>
          <p:nvPr/>
        </p:nvPicPr>
        <p:blipFill>
          <a:blip r:embed="rId2" cstate="print"/>
          <a:srcRect/>
          <a:stretch>
            <a:fillRect/>
          </a:stretch>
        </p:blipFill>
        <p:spPr bwMode="auto">
          <a:xfrm>
            <a:off x="2411760" y="476672"/>
            <a:ext cx="4086225" cy="5715000"/>
          </a:xfrm>
          <a:prstGeom prst="rect">
            <a:avLst/>
          </a:prstGeom>
          <a:noFill/>
        </p:spPr>
      </p:pic>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2" descr="&amp;Scy;&amp;vcy;&amp;yacy;&amp;tcy;&amp;acy;&amp;yacy; &amp;pcy;&amp;rcy;&amp;iecy;&amp;pcy;&amp;ocy;&amp;dcy;&amp;ocy;&amp;bcy;&amp;ncy;&amp;ocy;&amp;mcy;&amp;ucy;&amp;chcy;&amp;iecy;&amp;ncy;&amp;icy;&amp;tscy;&amp;acy; &amp;vcy;&amp;iecy;&amp;lcy;&amp;icy;&amp;kcy;&amp;acy;&amp;yacy; &amp;kcy;&amp;ncy;&amp;yacy;&amp;gcy;&amp;icy;&amp;ncy;&amp;yacy; &amp;IEcy;&amp;lcy;&amp;icy;&amp;scy;&amp;acy;&amp;vcy;&amp;iecy;&amp;tcy;&amp;acy; &amp;Fcy;&amp;iecy;&amp;ocy;&amp;dcy;&amp;ocy;&amp;rcy;&amp;ocy;&amp;vcy;&amp;ncy;&amp;acy;. &amp;Icy;&amp;kcy;&amp;ocy;&amp;ncy;&amp;acy;"/>
          <p:cNvPicPr>
            <a:picLocks noChangeAspect="1" noChangeArrowheads="1"/>
          </p:cNvPicPr>
          <p:nvPr/>
        </p:nvPicPr>
        <p:blipFill>
          <a:blip r:embed="rId2" cstate="print"/>
          <a:srcRect/>
          <a:stretch>
            <a:fillRect/>
          </a:stretch>
        </p:blipFill>
        <p:spPr bwMode="auto">
          <a:xfrm>
            <a:off x="3131840" y="260648"/>
            <a:ext cx="2743200" cy="6381328"/>
          </a:xfrm>
          <a:prstGeom prst="rect">
            <a:avLst/>
          </a:prstGeom>
          <a:noFill/>
        </p:spPr>
      </p:pic>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2" descr="&amp;Scy;&amp;vcy;&amp;yacy;&amp;tcy;&amp;acy;&amp;yacy; &amp;pcy;&amp;rcy;&amp;iecy;&amp;pcy;&amp;ocy;&amp;dcy;&amp;ocy;&amp;bcy;&amp;ncy;&amp;ocy;&amp;mcy;&amp;ucy;&amp;chcy;&amp;iecy;&amp;ncy;&amp;icy;&amp;tscy;&amp;acy; &amp;vcy;&amp;iecy;&amp;lcy;&amp;icy;&amp;kcy;&amp;acy;&amp;yacy; &amp;kcy;&amp;ncy;&amp;yacy;&amp;gcy;&amp;icy;&amp;ncy;&amp;yacy; &amp;IEcy;&amp;lcy;&amp;icy;&amp;scy;&amp;acy;&amp;vcy;&amp;iecy;&amp;tcy;&amp;acy; &amp;Fcy;&amp;iecy;&amp;ocy;&amp;dcy;&amp;ocy;&amp;rcy;&amp;ocy;&amp;vcy;&amp;ncy;&amp;acy;. &amp;Icy;&amp;kcy;&amp;ocy;&amp;ncy;&amp;acy;"/>
          <p:cNvPicPr>
            <a:picLocks noChangeAspect="1" noChangeArrowheads="1"/>
          </p:cNvPicPr>
          <p:nvPr/>
        </p:nvPicPr>
        <p:blipFill>
          <a:blip r:embed="rId2" cstate="print"/>
          <a:srcRect/>
          <a:stretch>
            <a:fillRect/>
          </a:stretch>
        </p:blipFill>
        <p:spPr bwMode="auto">
          <a:xfrm>
            <a:off x="2843808" y="0"/>
            <a:ext cx="3024336" cy="6858000"/>
          </a:xfrm>
          <a:prstGeom prst="rect">
            <a:avLst/>
          </a:prstGeom>
          <a:noFill/>
        </p:spPr>
      </p:pic>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descr="&amp;Mcy;&amp;icy;&amp;lcy;&amp;ocy;&amp;scy;&amp;iecy;&amp;rcy;&amp;dcy;&amp;icy;&amp;yacy; &amp;Scy;&amp;vcy;&amp;iecy;&amp;tcy; - &amp;Bcy;&amp;lcy;&amp;acy;&amp;gcy;&amp;ocy;&amp;scy;&amp;lcy;&amp;ocy;&amp;vcy;&amp;iecy;&amp;ncy;&amp;icy;&amp;iecy; &amp;dcy;&amp;iecy;&amp;yacy;&amp;tcy;&amp;iecy;&amp;lcy;&amp;softcy;&amp;ncy;&amp;ocy;&amp;scy;&amp;tcy;&amp;icy; - &amp;Pcy;&amp;ocy;&amp;pcy;&amp;iecy;&amp;chcy;&amp;icy;&amp;tcy;&amp;iecy;&amp;lcy;&amp;softcy;&amp;scy;&amp;kcy;&amp;icy;&amp;jcy; &amp;scy;&amp;ocy;&amp;vcy;&amp;iecy;&amp;tcy; &amp;vcy;&amp;ocy; &amp;icy;&amp;mcy;&amp;yacy; &amp;scy;&amp;vcy;&amp;tcy;. &amp;Acy;&amp;lcy;&amp;iecy;&amp;kcy;&amp;scy;&amp;icy;&amp;yacy; &amp;mcy;&amp;icy;&amp;tcy;&amp;rcy;&amp;ocy;&amp;pcy;&amp;ocy;&amp;lcy;&amp;icy;&amp;tcy;&amp;acy; &amp;Mcy;&amp;ocy;&amp;scy;&amp;kcy;&amp;ocy;&amp;vcy;&amp;scy;&amp;kcy;&amp;ocy;&amp;gcy;&amp;ocy;"/>
          <p:cNvPicPr>
            <a:picLocks noChangeAspect="1" noChangeArrowheads="1"/>
          </p:cNvPicPr>
          <p:nvPr/>
        </p:nvPicPr>
        <p:blipFill>
          <a:blip r:embed="rId2" cstate="print"/>
          <a:srcRect/>
          <a:stretch>
            <a:fillRect/>
          </a:stretch>
        </p:blipFill>
        <p:spPr bwMode="auto">
          <a:xfrm>
            <a:off x="251520" y="476672"/>
            <a:ext cx="8572500" cy="6191250"/>
          </a:xfrm>
          <a:prstGeom prst="rect">
            <a:avLst/>
          </a:prstGeom>
          <a:noFill/>
        </p:spPr>
      </p:pic>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descr="iberolog &amp;Pcy;&amp;rcy;&amp;acy;&amp;vcy;&amp;ocy;&amp;scy;&amp;lcy;&amp;acy;&amp;bcy;&amp;ncy;&amp;ycy;&amp;jcy; &amp;Acy;&amp;lcy;&amp;ocy;&amp;icy;&amp;zcy;&amp;icy;&amp;jcy;"/>
          <p:cNvPicPr>
            <a:picLocks noChangeAspect="1" noChangeArrowheads="1"/>
          </p:cNvPicPr>
          <p:nvPr/>
        </p:nvPicPr>
        <p:blipFill>
          <a:blip r:embed="rId2" cstate="print"/>
          <a:srcRect/>
          <a:stretch>
            <a:fillRect/>
          </a:stretch>
        </p:blipFill>
        <p:spPr bwMode="auto">
          <a:xfrm>
            <a:off x="2051719" y="188640"/>
            <a:ext cx="5040561" cy="6381328"/>
          </a:xfrm>
          <a:prstGeom prst="rect">
            <a:avLst/>
          </a:prstGeom>
          <a:noFill/>
        </p:spPr>
      </p:pic>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descr="6 &amp;mcy;&amp;acy;&amp;yacy;: &amp;Ocy;&amp;tcy;&amp;kcy;&amp;rcy;&amp;ycy;&amp;tcy;&amp;icy;&amp;iecy; &amp;mcy;&amp;iecy;&amp;mcy;&amp;ocy;&amp;rcy;&amp;icy;&amp;acy;&amp;lcy;&amp;softcy;&amp;ncy;&amp;ocy;&amp;jcy; &amp;dcy;&amp;ocy;&amp;scy;&amp;kcy;&amp;icy; &amp;pcy;&amp;rcy;&amp;iecy;&amp;pcy;&amp;ocy;&amp;dcy;&amp;ocy;&amp;bcy;&amp;ncy;&amp;ocy;&amp;mcy;&amp;ucy;&amp;chcy;&amp;iecy;&amp;ncy;&amp;icy;&amp;tscy;&amp;iecy; &amp;vcy;&amp;iecy;&amp;lcy;&amp;icy;&amp;kcy;&amp;ocy;&amp;jcy; &amp;kcy;&amp;ncy;&amp;yacy;&amp;gcy;&amp;icy;&amp;ncy;&amp;iecy; &amp;IEcy;&amp;lcy;&amp;icy;&amp;zcy;&amp;acy;&amp;vcy;&amp;iecy;&amp;tcy;&amp;iecy; &amp;Fcy;&amp;iecy;&amp;dcy;&amp;ocy;&amp;rcy;&amp;ocy;&amp;vcy;&amp;ncy;&amp;iecy; &amp;icy; &amp;scy;&amp;vcy;&amp;yacy;&amp;shchcy;&amp;iecy;&amp;ncy;&amp;ncy;&amp;icy;&amp;kcy;&amp;ucy; &amp;Pcy;&amp;acy;&amp;vcy;&amp;lcy;&amp;ucy; &amp;Fcy;&amp;lcy;&amp;ocy;&amp;rcy;&amp;iecy;&amp;ncy;&amp;scy;&amp;kcy;&amp;ocy;&amp;mcy;&amp;ucy;. &amp;Scy;&amp;iecy;&amp;rcy;&amp;gcy;&amp;icy;&amp;iecy;"/>
          <p:cNvPicPr>
            <a:picLocks noChangeAspect="1" noChangeArrowheads="1"/>
          </p:cNvPicPr>
          <p:nvPr/>
        </p:nvPicPr>
        <p:blipFill>
          <a:blip r:embed="rId2" cstate="print"/>
          <a:srcRect/>
          <a:stretch>
            <a:fillRect/>
          </a:stretch>
        </p:blipFill>
        <p:spPr bwMode="auto">
          <a:xfrm>
            <a:off x="1835696" y="332656"/>
            <a:ext cx="5400600" cy="5472608"/>
          </a:xfrm>
          <a:prstGeom prst="rect">
            <a:avLst/>
          </a:prstGeom>
          <a:noFill/>
        </p:spPr>
      </p:pic>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descr="&amp;Mcy;&amp;ocy;&amp;shchcy;&amp;icy; &amp;scy;&amp;vcy;. &amp;vcy;&amp;iecy;&amp;lcy;&amp;icy;&amp;kcy;&amp;ocy;&amp;jcy; &amp;kcy;&amp;ncy;&amp;yacy;&amp;gcy;&amp;icy;&amp;ncy;&amp;icy; &amp;IEcy;&amp;lcy;&amp;icy;&amp;zcy;&amp;acy;&amp;vcy;&amp;iecy;&amp;tcy;&amp;ycy; &amp;Fcy;&amp;iecy;&amp;dcy;&amp;ocy;&amp;rcy;&amp;ocy;&amp;vcy;&amp;ncy;&amp;ycy; &amp;bcy;&amp;ucy;&amp;dcy;&amp;ucy;&amp;tcy; &amp;pcy;&amp;iecy;&amp;rcy;&amp;iecy;&amp;ncy;&amp;iecy;&amp;scy;&amp;iecy;&amp;ncy;&amp;ycy; &amp;vcy; &amp;Mcy;&amp;acy;&amp;rcy;&amp;fcy;&amp;ocy;-&amp;Mcy;&amp;acy;&amp;rcy;&amp;icy;&amp;icy;&amp;ncy;&amp;scy;&amp;kcy;&amp;ucy;&amp;yucy; &amp;ocy;&amp;bcy;&amp;icy;&amp;tcy;&amp;iecy;&amp;lcy;&amp;softcy; Blog View &amp;Pcy;&amp;rcy;&amp;icy;&amp;khcy;&amp;ocy;&amp;zhcy;&amp;acy;&amp;ncy;&amp;iecy;.&amp;rcy;&amp;ucy;"/>
          <p:cNvPicPr>
            <a:picLocks noChangeAspect="1" noChangeArrowheads="1"/>
          </p:cNvPicPr>
          <p:nvPr/>
        </p:nvPicPr>
        <p:blipFill>
          <a:blip r:embed="rId2" cstate="print"/>
          <a:srcRect/>
          <a:stretch>
            <a:fillRect/>
          </a:stretch>
        </p:blipFill>
        <p:spPr bwMode="auto">
          <a:xfrm>
            <a:off x="2411760" y="476672"/>
            <a:ext cx="4680520" cy="5616624"/>
          </a:xfrm>
          <a:prstGeom prst="rect">
            <a:avLst/>
          </a:prstGeom>
          <a:noFill/>
        </p:spPr>
      </p:pic>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60649"/>
            <a:ext cx="7772400" cy="1872207"/>
          </a:xfrm>
        </p:spPr>
        <p:style>
          <a:lnRef idx="1">
            <a:schemeClr val="dk1"/>
          </a:lnRef>
          <a:fillRef idx="2">
            <a:schemeClr val="dk1"/>
          </a:fillRef>
          <a:effectRef idx="1">
            <a:schemeClr val="dk1"/>
          </a:effectRef>
          <a:fontRef idx="minor">
            <a:schemeClr val="dk1"/>
          </a:fontRef>
        </p:style>
        <p:txBody>
          <a:bodyPr>
            <a:noAutofit/>
          </a:bodyPr>
          <a:lstStyle/>
          <a:p>
            <a:pPr fontAlgn="base"/>
            <a:r>
              <a:rPr lang="ru-RU" sz="2400" dirty="0" smtClean="0">
                <a:solidFill>
                  <a:schemeClr val="accent6">
                    <a:lumMod val="50000"/>
                  </a:schemeClr>
                </a:solidFill>
              </a:rPr>
              <a:t>В 1921 году останки великой княгини Елизаветы Федоровны и инокини Варвары вывезли в Иерусалим. Там они обрели покой в усыпальнице храма святой равноапостольной Марии Магдалины в </a:t>
            </a:r>
            <a:r>
              <a:rPr lang="ru-RU" sz="2400" dirty="0" err="1" smtClean="0">
                <a:solidFill>
                  <a:schemeClr val="accent6">
                    <a:lumMod val="50000"/>
                  </a:schemeClr>
                </a:solidFill>
              </a:rPr>
              <a:t>Гефсимании</a:t>
            </a:r>
            <a:r>
              <a:rPr lang="ru-RU" sz="2400" dirty="0" smtClean="0"/>
              <a:t>.</a:t>
            </a:r>
            <a:endParaRPr lang="ru-RU" sz="2400" dirty="0"/>
          </a:p>
        </p:txBody>
      </p:sp>
      <p:sp>
        <p:nvSpPr>
          <p:cNvPr id="3" name="Подзаголовок 2"/>
          <p:cNvSpPr>
            <a:spLocks noGrp="1"/>
          </p:cNvSpPr>
          <p:nvPr>
            <p:ph type="subTitle" idx="1"/>
          </p:nvPr>
        </p:nvSpPr>
        <p:spPr>
          <a:xfrm>
            <a:off x="683568" y="2204864"/>
            <a:ext cx="7776864" cy="4392488"/>
          </a:xfrm>
        </p:spPr>
        <p:style>
          <a:lnRef idx="1">
            <a:schemeClr val="dk1"/>
          </a:lnRef>
          <a:fillRef idx="2">
            <a:schemeClr val="dk1"/>
          </a:fillRef>
          <a:effectRef idx="1">
            <a:schemeClr val="dk1"/>
          </a:effectRef>
          <a:fontRef idx="minor">
            <a:schemeClr val="dk1"/>
          </a:fontRef>
        </p:style>
        <p:txBody>
          <a:bodyPr>
            <a:normAutofit fontScale="85000" lnSpcReduction="20000"/>
          </a:bodyPr>
          <a:lstStyle/>
          <a:p>
            <a:pPr fontAlgn="base"/>
            <a:r>
              <a:rPr lang="ru-RU" dirty="0" smtClean="0">
                <a:solidFill>
                  <a:schemeClr val="accent6">
                    <a:lumMod val="50000"/>
                  </a:schemeClr>
                </a:solidFill>
              </a:rPr>
              <a:t>В 1931 году, накануне канонизации </a:t>
            </a:r>
            <a:r>
              <a:rPr lang="ru-RU" dirty="0" err="1" smtClean="0">
                <a:solidFill>
                  <a:schemeClr val="accent6">
                    <a:lumMod val="50000"/>
                  </a:schemeClr>
                </a:solidFill>
              </a:rPr>
              <a:t>новомучеников</a:t>
            </a:r>
            <a:r>
              <a:rPr lang="ru-RU" dirty="0" smtClean="0">
                <a:solidFill>
                  <a:schemeClr val="accent6">
                    <a:lumMod val="50000"/>
                  </a:schemeClr>
                </a:solidFill>
              </a:rPr>
              <a:t> российских Русской Православной Церковью Заграницей, гробницы мучениц решили вскрыть. Руководила вскрытием комиссия во главе с начальником Русской Духовной Миссии архимандритом Антонием (</a:t>
            </a:r>
            <a:r>
              <a:rPr lang="ru-RU" dirty="0" err="1" smtClean="0">
                <a:solidFill>
                  <a:schemeClr val="accent6">
                    <a:lumMod val="50000"/>
                  </a:schemeClr>
                </a:solidFill>
              </a:rPr>
              <a:t>Граббе</a:t>
            </a:r>
            <a:r>
              <a:rPr lang="ru-RU" dirty="0" smtClean="0">
                <a:solidFill>
                  <a:schemeClr val="accent6">
                    <a:lumMod val="50000"/>
                  </a:schemeClr>
                </a:solidFill>
              </a:rPr>
              <a:t>). Когда открыли гроб с телом великой княгини, все помещение наполнилось благоуханием. По словам архимандрита Антония, чувствовался «сильный запах как бы меда и жасмина». Мощи, которые оказались частично нетленными, перенесли из усыпальницы в сам храм святой Марии Магдалины.</a:t>
            </a:r>
            <a:endParaRPr lang="ru-RU" dirty="0">
              <a:solidFill>
                <a:schemeClr val="accent6">
                  <a:lumMod val="50000"/>
                </a:schemeClr>
              </a:solidFill>
            </a:endParaRPr>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style>
          <a:lnRef idx="1">
            <a:schemeClr val="dk1"/>
          </a:lnRef>
          <a:fillRef idx="2">
            <a:schemeClr val="dk1"/>
          </a:fillRef>
          <a:effectRef idx="1">
            <a:schemeClr val="dk1"/>
          </a:effectRef>
          <a:fontRef idx="minor">
            <a:schemeClr val="dk1"/>
          </a:fontRef>
        </p:style>
        <p:txBody>
          <a:bodyPr>
            <a:noAutofit/>
          </a:bodyPr>
          <a:lstStyle/>
          <a:p>
            <a:pPr fontAlgn="base"/>
            <a:r>
              <a:rPr lang="ru-RU" sz="3600" b="1" dirty="0" smtClean="0">
                <a:solidFill>
                  <a:schemeClr val="accent6">
                    <a:lumMod val="50000"/>
                  </a:schemeClr>
                </a:solidFill>
              </a:rPr>
              <a:t>Канонизация великой княгини </a:t>
            </a:r>
            <a:r>
              <a:rPr lang="ru-RU" sz="3600" b="1" dirty="0" err="1" smtClean="0">
                <a:solidFill>
                  <a:schemeClr val="accent6">
                    <a:lumMod val="50000"/>
                  </a:schemeClr>
                </a:solidFill>
              </a:rPr>
              <a:t>Елисаветы</a:t>
            </a:r>
            <a:r>
              <a:rPr lang="ru-RU" sz="3600" b="1" dirty="0" smtClean="0">
                <a:solidFill>
                  <a:schemeClr val="accent6">
                    <a:lumMod val="50000"/>
                  </a:schemeClr>
                </a:solidFill>
              </a:rPr>
              <a:t> </a:t>
            </a:r>
            <a:r>
              <a:rPr lang="ru-RU" sz="3600" b="1" dirty="0" err="1" smtClean="0">
                <a:solidFill>
                  <a:schemeClr val="accent6">
                    <a:lumMod val="50000"/>
                  </a:schemeClr>
                </a:solidFill>
              </a:rPr>
              <a:t>Феодоровны</a:t>
            </a:r>
            <a:endParaRPr lang="ru-RU" sz="3600" b="1" dirty="0">
              <a:solidFill>
                <a:schemeClr val="accent6">
                  <a:lumMod val="50000"/>
                </a:schemeClr>
              </a:solidFill>
            </a:endParaRPr>
          </a:p>
        </p:txBody>
      </p:sp>
      <p:sp>
        <p:nvSpPr>
          <p:cNvPr id="3" name="Содержимое 2"/>
          <p:cNvSpPr>
            <a:spLocks noGrp="1"/>
          </p:cNvSpPr>
          <p:nvPr>
            <p:ph idx="1"/>
          </p:nvPr>
        </p:nvSpPr>
        <p:spPr/>
        <p:style>
          <a:lnRef idx="1">
            <a:schemeClr val="dk1"/>
          </a:lnRef>
          <a:fillRef idx="2">
            <a:schemeClr val="dk1"/>
          </a:fillRef>
          <a:effectRef idx="1">
            <a:schemeClr val="dk1"/>
          </a:effectRef>
          <a:fontRef idx="minor">
            <a:schemeClr val="dk1"/>
          </a:fontRef>
        </p:style>
        <p:txBody>
          <a:bodyPr>
            <a:normAutofit fontScale="92500" lnSpcReduction="10000"/>
          </a:bodyPr>
          <a:lstStyle/>
          <a:p>
            <a:pPr fontAlgn="base"/>
            <a:r>
              <a:rPr lang="ru-RU" b="1" dirty="0" smtClean="0">
                <a:solidFill>
                  <a:schemeClr val="accent6">
                    <a:lumMod val="50000"/>
                  </a:schemeClr>
                </a:solidFill>
              </a:rPr>
              <a:t>Русская Православная Церковь Заграницей канонизировала мучениц </a:t>
            </a:r>
            <a:r>
              <a:rPr lang="ru-RU" b="1" dirty="0" err="1" smtClean="0">
                <a:solidFill>
                  <a:schemeClr val="accent6">
                    <a:lumMod val="50000"/>
                  </a:schemeClr>
                </a:solidFill>
              </a:rPr>
              <a:t>Елисавету</a:t>
            </a:r>
            <a:r>
              <a:rPr lang="ru-RU" b="1" dirty="0" smtClean="0">
                <a:solidFill>
                  <a:schemeClr val="accent6">
                    <a:lumMod val="50000"/>
                  </a:schemeClr>
                </a:solidFill>
              </a:rPr>
              <a:t> и Варвару в 1981 году.</a:t>
            </a:r>
          </a:p>
          <a:p>
            <a:pPr fontAlgn="base"/>
            <a:r>
              <a:rPr lang="ru-RU" b="1" dirty="0" smtClean="0">
                <a:solidFill>
                  <a:schemeClr val="accent6">
                    <a:lumMod val="50000"/>
                  </a:schemeClr>
                </a:solidFill>
              </a:rPr>
              <a:t>В 1992 году Русская Православная Церковь причислила </a:t>
            </a:r>
            <a:r>
              <a:rPr lang="ru-RU" b="1" dirty="0" err="1" smtClean="0">
                <a:solidFill>
                  <a:schemeClr val="accent6">
                    <a:lumMod val="50000"/>
                  </a:schemeClr>
                </a:solidFill>
              </a:rPr>
              <a:t>преподобномученицу</a:t>
            </a:r>
            <a:r>
              <a:rPr lang="ru-RU" b="1" dirty="0" smtClean="0">
                <a:solidFill>
                  <a:schemeClr val="accent6">
                    <a:lumMod val="50000"/>
                  </a:schemeClr>
                </a:solidFill>
              </a:rPr>
              <a:t> великую княгиню Елизавету и инокиню Варвару к лику святых </a:t>
            </a:r>
            <a:r>
              <a:rPr lang="ru-RU" b="1" dirty="0" err="1" smtClean="0">
                <a:solidFill>
                  <a:schemeClr val="accent6">
                    <a:lumMod val="50000"/>
                  </a:schemeClr>
                </a:solidFill>
              </a:rPr>
              <a:t>новомучеников</a:t>
            </a:r>
            <a:r>
              <a:rPr lang="ru-RU" b="1" dirty="0" smtClean="0">
                <a:solidFill>
                  <a:schemeClr val="accent6">
                    <a:lumMod val="50000"/>
                  </a:schemeClr>
                </a:solidFill>
              </a:rPr>
              <a:t> России. Память их мы празднуем в день их мученической смерти 18 июля по новому стилю (5 июля по старому стилю).</a:t>
            </a:r>
            <a:endParaRPr lang="ru-RU" b="1" dirty="0">
              <a:solidFill>
                <a:schemeClr val="accent6">
                  <a:lumMod val="50000"/>
                </a:schemeClr>
              </a:solidFill>
            </a:endParaRPr>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2" descr="&amp;Pcy;&amp;ocy;&amp;kcy;&amp;lcy;&amp;ocy;&amp;ncy;&amp;icy;&amp;tcy;&amp;softcy;&amp;scy;&amp;yacy; &amp;scy;&amp;vcy;&amp;yacy;&amp;tcy;&amp;ycy;&amp;ncy;&amp;iecy;."/>
          <p:cNvPicPr>
            <a:picLocks noChangeAspect="1" noChangeArrowheads="1"/>
          </p:cNvPicPr>
          <p:nvPr/>
        </p:nvPicPr>
        <p:blipFill>
          <a:blip r:embed="rId2" cstate="print"/>
          <a:srcRect/>
          <a:stretch>
            <a:fillRect/>
          </a:stretch>
        </p:blipFill>
        <p:spPr bwMode="auto">
          <a:xfrm>
            <a:off x="1331640" y="620688"/>
            <a:ext cx="6624736" cy="4752528"/>
          </a:xfrm>
          <a:prstGeom prst="rect">
            <a:avLst/>
          </a:prstGeom>
          <a:noFill/>
        </p:spPr>
      </p:pic>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descr="&amp;Rcy;&amp;acy;&amp;dcy;&amp;icy;&amp;ocy;&amp;kcy;&amp;ucy;&amp;rcy;&amp;gcy;&amp;acy;&amp;ncy; &quot; Blog Archive &quot; &amp;Vcy; &amp;Kcy;&amp;ucy;&amp;rcy;&amp;gcy;&amp;acy;&amp;ncy;&amp;scy;&amp;kcy;&amp;ucy;&amp;yucy; &amp;iecy;&amp;pcy;&amp;acy;&amp;rcy;&amp;khcy;&amp;icy;&amp;yucy; &amp;pcy;&amp;rcy;&amp;icy;&amp;bcy;&amp;ucy;&amp;dcy;&amp;ucy;&amp;tcy; &amp;chcy;&amp;acy;&amp;scy;&amp;tcy;&amp;icy;&amp;tscy;&amp;ycy; &amp;CHcy;&amp;iecy;&amp;scy;&amp;tcy;&amp;ncy;&amp;ocy;&amp;jcy; &amp;Dcy;&amp;iecy;&amp;scy;&amp;ncy;&amp;icy;&amp;tscy;&amp;ycy; &amp;Scy;&amp;vcy;&amp;yacy;&amp;tcy;&amp;ocy;&amp;jcy; &amp;Pcy;&amp;rcy;&amp;iecy;&amp;pcy;&amp;ocy;&amp;dcy;&amp;ocy;&amp;bcy;&amp;ncy;&amp;ocy;&amp;mcy;&amp;ucy;&amp;chcy;&amp;iecy;&amp;ncy;&amp;icy;&amp;tscy;&amp;ycy; &amp;Vcy;&amp;iecy;&amp;lcy;&amp;icy;&amp;kcy;&amp;ocy;&amp;jcy; &amp;Kcy;&amp;ncy;&amp;yacy;&amp;gcy;&amp;icy;&amp;ncy;&amp;icy; &amp;IEcy;&amp;lcy;&amp;icy;"/>
          <p:cNvPicPr>
            <a:picLocks noChangeAspect="1" noChangeArrowheads="1"/>
          </p:cNvPicPr>
          <p:nvPr/>
        </p:nvPicPr>
        <p:blipFill>
          <a:blip r:embed="rId2" cstate="print"/>
          <a:srcRect/>
          <a:stretch>
            <a:fillRect/>
          </a:stretch>
        </p:blipFill>
        <p:spPr bwMode="auto">
          <a:xfrm>
            <a:off x="1259632" y="548680"/>
            <a:ext cx="6115050" cy="5400675"/>
          </a:xfrm>
          <a:prstGeom prst="rect">
            <a:avLst/>
          </a:prstGeom>
          <a:noFill/>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depositphotos_31446579-stock-photo-the-church-of-mary-magdalene.jpg"/>
          <p:cNvPicPr>
            <a:picLocks noChangeAspect="1" noChangeArrowheads="1"/>
          </p:cNvPicPr>
          <p:nvPr/>
        </p:nvPicPr>
        <p:blipFill>
          <a:blip r:embed="rId2" cstate="print"/>
          <a:srcRect/>
          <a:stretch>
            <a:fillRect/>
          </a:stretch>
        </p:blipFill>
        <p:spPr bwMode="auto">
          <a:xfrm>
            <a:off x="-849313" y="-139700"/>
            <a:ext cx="9744076" cy="6496050"/>
          </a:xfrm>
          <a:prstGeom prst="rect">
            <a:avLst/>
          </a:prstGeom>
          <a:noFill/>
        </p:spPr>
      </p:pic>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2" descr="&amp;Vcy;&amp;Acy;&amp;Rcy;&amp;Vcy;&amp;Acy;&amp;Rcy;&amp;Acy;"/>
          <p:cNvPicPr>
            <a:picLocks noChangeAspect="1" noChangeArrowheads="1"/>
          </p:cNvPicPr>
          <p:nvPr/>
        </p:nvPicPr>
        <p:blipFill>
          <a:blip r:embed="rId2" cstate="print"/>
          <a:srcRect/>
          <a:stretch>
            <a:fillRect/>
          </a:stretch>
        </p:blipFill>
        <p:spPr bwMode="auto">
          <a:xfrm>
            <a:off x="2195736" y="476672"/>
            <a:ext cx="4536504" cy="5832648"/>
          </a:xfrm>
          <a:prstGeom prst="rect">
            <a:avLst/>
          </a:prstGeom>
          <a:noFill/>
        </p:spPr>
      </p:pic>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1520" y="274638"/>
            <a:ext cx="8712968" cy="6106690"/>
          </a:xfrm>
        </p:spPr>
        <p:style>
          <a:lnRef idx="1">
            <a:schemeClr val="dk1"/>
          </a:lnRef>
          <a:fillRef idx="2">
            <a:schemeClr val="dk1"/>
          </a:fillRef>
          <a:effectRef idx="1">
            <a:schemeClr val="dk1"/>
          </a:effectRef>
          <a:fontRef idx="minor">
            <a:schemeClr val="dk1"/>
          </a:fontRef>
        </p:style>
        <p:txBody>
          <a:bodyPr>
            <a:noAutofit/>
          </a:bodyPr>
          <a:lstStyle/>
          <a:p>
            <a:r>
              <a:rPr lang="ru-RU" sz="2800" dirty="0" smtClean="0"/>
              <a:t/>
            </a:r>
            <a:br>
              <a:rPr lang="ru-RU" sz="2800" dirty="0" smtClean="0"/>
            </a:br>
            <a:r>
              <a:rPr lang="ru-RU" sz="2800" dirty="0" smtClean="0"/>
              <a:t/>
            </a:r>
            <a:br>
              <a:rPr lang="ru-RU" sz="2800" dirty="0" smtClean="0"/>
            </a:br>
            <a:r>
              <a:rPr lang="ru-RU" sz="3200" b="1" dirty="0" err="1" smtClean="0">
                <a:solidFill>
                  <a:schemeClr val="accent6">
                    <a:lumMod val="50000"/>
                  </a:schemeClr>
                </a:solidFill>
              </a:rPr>
              <a:t>Марфо-Мариинская</a:t>
            </a:r>
            <a:r>
              <a:rPr lang="ru-RU" sz="3200" b="1" dirty="0" smtClean="0">
                <a:solidFill>
                  <a:schemeClr val="accent6">
                    <a:lumMod val="50000"/>
                  </a:schemeClr>
                </a:solidFill>
              </a:rPr>
              <a:t> обитель пережила Матушку Великую на семь лет, в которые, впрочем, практически прекратила свою прежнюю деятельность. </a:t>
            </a:r>
            <a:br>
              <a:rPr lang="ru-RU" sz="3200" b="1" dirty="0" smtClean="0">
                <a:solidFill>
                  <a:schemeClr val="accent6">
                    <a:lumMod val="50000"/>
                  </a:schemeClr>
                </a:solidFill>
              </a:rPr>
            </a:br>
            <a:r>
              <a:rPr lang="ru-RU" sz="3200" b="1" dirty="0" smtClean="0">
                <a:solidFill>
                  <a:schemeClr val="accent6">
                    <a:lumMod val="50000"/>
                  </a:schemeClr>
                </a:solidFill>
              </a:rPr>
              <a:t>В 1926 году большинство сестёр были высланы в Среднюю Азию, помещения заняли различные учреждения, а в Покровском храме утроили клуб. Позднее в нём, в алтаре, где раньше был престол, установили огромную статую Сталина…</a:t>
            </a:r>
            <a:r>
              <a:rPr lang="ru-RU" sz="2800" dirty="0" smtClean="0"/>
              <a:t/>
            </a:r>
            <a:br>
              <a:rPr lang="ru-RU" sz="2800" dirty="0" smtClean="0"/>
            </a:br>
            <a:r>
              <a:rPr lang="ru-RU" sz="2800" dirty="0" smtClean="0"/>
              <a:t/>
            </a:r>
            <a:br>
              <a:rPr lang="ru-RU" sz="2800" dirty="0" smtClean="0"/>
            </a:br>
            <a:endParaRPr lang="ru-RU" sz="2800" dirty="0"/>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188640"/>
            <a:ext cx="8229600" cy="6480720"/>
          </a:xfrm>
        </p:spPr>
        <p:style>
          <a:lnRef idx="1">
            <a:schemeClr val="dk1"/>
          </a:lnRef>
          <a:fillRef idx="2">
            <a:schemeClr val="dk1"/>
          </a:fillRef>
          <a:effectRef idx="1">
            <a:schemeClr val="dk1"/>
          </a:effectRef>
          <a:fontRef idx="minor">
            <a:schemeClr val="dk1"/>
          </a:fontRef>
        </p:style>
        <p:txBody>
          <a:bodyPr>
            <a:normAutofit fontScale="90000"/>
          </a:bodyPr>
          <a:lstStyle/>
          <a:p>
            <a:r>
              <a:rPr lang="ru-RU" dirty="0" smtClean="0"/>
              <a:t/>
            </a:r>
            <a:br>
              <a:rPr lang="ru-RU" dirty="0" smtClean="0"/>
            </a:br>
            <a:r>
              <a:rPr lang="ru-RU" sz="4900" b="1" dirty="0" smtClean="0">
                <a:solidFill>
                  <a:schemeClr val="accent6">
                    <a:lumMod val="50000"/>
                  </a:schemeClr>
                </a:solidFill>
              </a:rPr>
              <a:t>Если тебе плохо – начинай благодарить… </a:t>
            </a:r>
            <a:br>
              <a:rPr lang="ru-RU" sz="4900" b="1" dirty="0" smtClean="0">
                <a:solidFill>
                  <a:schemeClr val="accent6">
                    <a:lumMod val="50000"/>
                  </a:schemeClr>
                </a:solidFill>
              </a:rPr>
            </a:br>
            <a:r>
              <a:rPr lang="ru-RU" sz="4900" b="1" dirty="0" smtClean="0">
                <a:solidFill>
                  <a:schemeClr val="accent6">
                    <a:lumMod val="50000"/>
                  </a:schemeClr>
                </a:solidFill>
              </a:rPr>
              <a:t>…Обязательно поможет.</a:t>
            </a:r>
            <a:br>
              <a:rPr lang="ru-RU" sz="4900" b="1" dirty="0" smtClean="0">
                <a:solidFill>
                  <a:schemeClr val="accent6">
                    <a:lumMod val="50000"/>
                  </a:schemeClr>
                </a:solidFill>
              </a:rPr>
            </a:br>
            <a:r>
              <a:rPr lang="ru-RU" sz="4900" b="1" dirty="0" smtClean="0">
                <a:solidFill>
                  <a:schemeClr val="accent6">
                    <a:lumMod val="50000"/>
                  </a:schemeClr>
                </a:solidFill>
              </a:rPr>
              <a:t> Главное – впустить Бога в свою душу. </a:t>
            </a:r>
            <a:br>
              <a:rPr lang="ru-RU" sz="4900" b="1" dirty="0" smtClean="0">
                <a:solidFill>
                  <a:schemeClr val="accent6">
                    <a:lumMod val="50000"/>
                  </a:schemeClr>
                </a:solidFill>
              </a:rPr>
            </a:br>
            <a:r>
              <a:rPr lang="ru-RU" sz="4900" b="1" dirty="0" smtClean="0">
                <a:solidFill>
                  <a:schemeClr val="accent6">
                    <a:lumMod val="50000"/>
                  </a:schemeClr>
                </a:solidFill>
              </a:rPr>
              <a:t>Бесы терпеть не могут: Слава Тебе Боже! – сразу разбегаются.</a:t>
            </a:r>
            <a:br>
              <a:rPr lang="ru-RU" sz="4900" b="1" dirty="0" smtClean="0">
                <a:solidFill>
                  <a:schemeClr val="accent6">
                    <a:lumMod val="50000"/>
                  </a:schemeClr>
                </a:solidFill>
              </a:rPr>
            </a:br>
            <a:r>
              <a:rPr lang="ru-RU" sz="4900" b="1" dirty="0" smtClean="0">
                <a:solidFill>
                  <a:schemeClr val="accent6">
                    <a:lumMod val="50000"/>
                  </a:schemeClr>
                </a:solidFill>
              </a:rPr>
              <a:t/>
            </a:r>
            <a:br>
              <a:rPr lang="ru-RU" sz="4900" b="1" dirty="0" smtClean="0">
                <a:solidFill>
                  <a:schemeClr val="accent6">
                    <a:lumMod val="50000"/>
                  </a:schemeClr>
                </a:solidFill>
              </a:rPr>
            </a:br>
            <a:endParaRPr lang="ru-RU" sz="4900" b="1" dirty="0">
              <a:solidFill>
                <a:schemeClr val="accent6">
                  <a:lumMod val="50000"/>
                </a:schemeClr>
              </a:solidFill>
            </a:endParaRPr>
          </a:p>
        </p:txBody>
      </p:sp>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512" y="116632"/>
            <a:ext cx="8784976" cy="6624736"/>
          </a:xfrm>
        </p:spPr>
        <p:style>
          <a:lnRef idx="1">
            <a:schemeClr val="dk1"/>
          </a:lnRef>
          <a:fillRef idx="2">
            <a:schemeClr val="dk1"/>
          </a:fillRef>
          <a:effectRef idx="1">
            <a:schemeClr val="dk1"/>
          </a:effectRef>
          <a:fontRef idx="minor">
            <a:schemeClr val="dk1"/>
          </a:fontRef>
        </p:style>
        <p:txBody>
          <a:bodyPr>
            <a:noAutofit/>
          </a:bodyPr>
          <a:lstStyle/>
          <a:p>
            <a:r>
              <a:rPr lang="ru-RU" sz="2400" dirty="0" smtClean="0"/>
              <a:t/>
            </a:r>
            <a:br>
              <a:rPr lang="ru-RU" sz="2400" dirty="0" smtClean="0"/>
            </a:br>
            <a:r>
              <a:rPr lang="ru-RU" sz="2400" dirty="0" smtClean="0"/>
              <a:t/>
            </a:r>
            <a:br>
              <a:rPr lang="ru-RU" sz="2400" dirty="0" smtClean="0"/>
            </a:br>
            <a:r>
              <a:rPr lang="ru-RU" sz="2400" dirty="0" smtClean="0"/>
              <a:t/>
            </a:r>
            <a:br>
              <a:rPr lang="ru-RU" sz="2400" dirty="0" smtClean="0"/>
            </a:br>
            <a:r>
              <a:rPr lang="ru-RU" sz="2400" b="1" dirty="0" smtClean="0">
                <a:solidFill>
                  <a:schemeClr val="accent6">
                    <a:lumMod val="50000"/>
                  </a:schemeClr>
                </a:solidFill>
              </a:rPr>
              <a:t>Самое худшее углубиться в чужие или свои грехи до того, что не заметишь, как они тобой завладеют. Ни тоску, ни уныние, ни отчаяние, ни агрессию бесовскую мы в себя впустить не вправе. Это и есть верность Господу. А то говорят: власть тьмы нарастает. Но лишь бы мы не впустили эту тьму – в свои души. Да, дьявол всё разоряет, разрушает. А Господь, наоборот, - всё соединяет, созидает. Главное, чтобы через нас – бес не стал уничтожать и крушить. Пусть, пользуясь нами, Бог – воссоздаёт, радует, утешает… Это и есть верность Христу. Мы должны быть Его орудием. Пусть весь мир клокочет бурей страстей – Бог не даст нам утонуть, если сохраним Его заповеди: на зло – отвечать добром, на ненависть – состраданием. Творящие зло – самые несчастные. Они достойны жалости. Эти люди – в большой беде.</a:t>
            </a:r>
            <a:br>
              <a:rPr lang="ru-RU" sz="2400" b="1" dirty="0" smtClean="0">
                <a:solidFill>
                  <a:schemeClr val="accent6">
                    <a:lumMod val="50000"/>
                  </a:schemeClr>
                </a:solidFill>
              </a:rPr>
            </a:br>
            <a:r>
              <a:rPr lang="ru-RU" sz="2400" b="1" dirty="0" smtClean="0">
                <a:solidFill>
                  <a:schemeClr val="accent6">
                    <a:lumMod val="50000"/>
                  </a:schemeClr>
                </a:solidFill>
              </a:rPr>
              <a:t> </a:t>
            </a:r>
            <a:r>
              <a:rPr lang="ru-RU" sz="2400" dirty="0" smtClean="0"/>
              <a:t/>
            </a:r>
            <a:br>
              <a:rPr lang="ru-RU" sz="2400" dirty="0" smtClean="0"/>
            </a:br>
            <a:r>
              <a:rPr lang="ru-RU" sz="2400" b="1" dirty="0" smtClean="0"/>
              <a:t> </a:t>
            </a:r>
            <a:endParaRPr lang="ru-RU" sz="2400" b="1" dirty="0"/>
          </a:p>
        </p:txBody>
      </p: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54" name="Text Box 6"/>
          <p:cNvSpPr txBox="1">
            <a:spLocks noChangeArrowheads="1"/>
          </p:cNvSpPr>
          <p:nvPr/>
        </p:nvSpPr>
        <p:spPr bwMode="auto">
          <a:xfrm>
            <a:off x="3491881" y="3071813"/>
            <a:ext cx="5652120" cy="1281112"/>
          </a:xfrm>
          <a:prstGeom prst="rect">
            <a:avLst/>
          </a:prstGeom>
          <a:ln>
            <a:headEnd/>
            <a:tailEnd/>
          </a:ln>
        </p:spPr>
        <p:style>
          <a:lnRef idx="1">
            <a:schemeClr val="accent4"/>
          </a:lnRef>
          <a:fillRef idx="2">
            <a:schemeClr val="accent4"/>
          </a:fillRef>
          <a:effectRef idx="1">
            <a:schemeClr val="accent4"/>
          </a:effectRef>
          <a:fontRef idx="minor">
            <a:schemeClr val="dk1"/>
          </a:fontRef>
        </p:style>
        <p:txBody>
          <a:bodyPr wrap="square">
            <a:spAutoFit/>
          </a:bodyPr>
          <a:lstStyle/>
          <a:p>
            <a:pPr algn="ctr">
              <a:defRPr/>
            </a:pPr>
            <a:r>
              <a:rPr lang="ru-RU" sz="6000" b="1" dirty="0" smtClean="0">
                <a:solidFill>
                  <a:srgbClr val="CC0000"/>
                </a:solidFill>
                <a:effectLst>
                  <a:outerShdw blurRad="38100" dist="38100" dir="2700000" algn="tl">
                    <a:srgbClr val="000000"/>
                  </a:outerShdw>
                </a:effectLst>
                <a:latin typeface="Monotype Corsiva" pitchFamily="66" charset="0"/>
              </a:rPr>
              <a:t>      Испытания</a:t>
            </a:r>
            <a:r>
              <a:rPr lang="ru-RU" sz="6000" b="1" dirty="0">
                <a:solidFill>
                  <a:srgbClr val="CC0000"/>
                </a:solidFill>
                <a:effectLst>
                  <a:outerShdw blurRad="38100" dist="38100" dir="2700000" algn="tl">
                    <a:srgbClr val="000000"/>
                  </a:outerShdw>
                </a:effectLst>
                <a:latin typeface="Monotype Corsiva" pitchFamily="66" charset="0"/>
              </a:rPr>
              <a:t>…</a:t>
            </a:r>
            <a:r>
              <a:rPr lang="ru-RU" sz="6000" b="1" dirty="0">
                <a:effectLst>
                  <a:outerShdw blurRad="38100" dist="38100" dir="2700000" algn="tl">
                    <a:srgbClr val="FFFFFF"/>
                  </a:outerShdw>
                </a:effectLst>
                <a:latin typeface="Monotype Corsiva" pitchFamily="66" charset="0"/>
              </a:rPr>
              <a:t> </a:t>
            </a:r>
          </a:p>
          <a:p>
            <a:pPr algn="ctr">
              <a:defRPr/>
            </a:pPr>
            <a:endParaRPr lang="ru-RU" dirty="0"/>
          </a:p>
        </p:txBody>
      </p:sp>
      <p:sp>
        <p:nvSpPr>
          <p:cNvPr id="2057" name="Text Box 9"/>
          <p:cNvSpPr txBox="1">
            <a:spLocks noChangeArrowheads="1"/>
          </p:cNvSpPr>
          <p:nvPr/>
        </p:nvSpPr>
        <p:spPr bwMode="auto">
          <a:xfrm>
            <a:off x="0" y="214313"/>
            <a:ext cx="9144000" cy="2308225"/>
          </a:xfrm>
          <a:prstGeom prst="rect">
            <a:avLst/>
          </a:prstGeom>
          <a:ln>
            <a:headEnd/>
            <a:tailEnd/>
          </a:ln>
        </p:spPr>
        <p:style>
          <a:lnRef idx="1">
            <a:schemeClr val="accent4"/>
          </a:lnRef>
          <a:fillRef idx="2">
            <a:schemeClr val="accent4"/>
          </a:fillRef>
          <a:effectRef idx="1">
            <a:schemeClr val="accent4"/>
          </a:effectRef>
          <a:fontRef idx="minor">
            <a:schemeClr val="dk1"/>
          </a:fontRef>
        </p:style>
        <p:txBody>
          <a:bodyPr wrap="square">
            <a:spAutoFit/>
          </a:bodyPr>
          <a:lstStyle/>
          <a:p>
            <a:pPr algn="ctr">
              <a:defRPr/>
            </a:pPr>
            <a:r>
              <a:rPr lang="ru-RU" sz="4800" b="1" dirty="0">
                <a:solidFill>
                  <a:srgbClr val="CC6600"/>
                </a:solidFill>
                <a:effectLst>
                  <a:outerShdw blurRad="38100" dist="38100" dir="2700000" algn="tl">
                    <a:srgbClr val="000000"/>
                  </a:outerShdw>
                </a:effectLst>
                <a:latin typeface="Monotype Corsiva" pitchFamily="66" charset="0"/>
              </a:rPr>
              <a:t>Святая русской земли </a:t>
            </a:r>
          </a:p>
          <a:p>
            <a:pPr algn="ctr">
              <a:defRPr/>
            </a:pPr>
            <a:r>
              <a:rPr lang="ru-RU" sz="4800" b="1" dirty="0">
                <a:solidFill>
                  <a:srgbClr val="CC6600"/>
                </a:solidFill>
                <a:effectLst>
                  <a:outerShdw blurRad="38100" dist="38100" dir="2700000" algn="tl">
                    <a:srgbClr val="000000"/>
                  </a:outerShdw>
                </a:effectLst>
                <a:latin typeface="Monotype Corsiva" pitchFamily="66" charset="0"/>
              </a:rPr>
              <a:t>милосердная княгиня</a:t>
            </a:r>
          </a:p>
          <a:p>
            <a:pPr algn="ctr">
              <a:defRPr/>
            </a:pPr>
            <a:r>
              <a:rPr lang="ru-RU" sz="4800" b="1" dirty="0">
                <a:solidFill>
                  <a:srgbClr val="CC6600"/>
                </a:solidFill>
                <a:effectLst>
                  <a:outerShdw blurRad="38100" dist="38100" dir="2700000" algn="tl">
                    <a:srgbClr val="000000"/>
                  </a:outerShdw>
                </a:effectLst>
                <a:latin typeface="Monotype Corsiva" pitchFamily="66" charset="0"/>
              </a:rPr>
              <a:t>Елизавета Федоровна Романова</a:t>
            </a:r>
            <a:r>
              <a:rPr lang="ru-RU" sz="4800" dirty="0">
                <a:solidFill>
                  <a:srgbClr val="800000"/>
                </a:solidFill>
              </a:rPr>
              <a:t> </a:t>
            </a:r>
          </a:p>
        </p:txBody>
      </p:sp>
      <p:sp>
        <p:nvSpPr>
          <p:cNvPr id="2058" name="Rectangle 10"/>
          <p:cNvSpPr>
            <a:spLocks noChangeArrowheads="1"/>
          </p:cNvSpPr>
          <p:nvPr/>
        </p:nvSpPr>
        <p:spPr bwMode="auto">
          <a:xfrm>
            <a:off x="3491880" y="4071938"/>
            <a:ext cx="5652120" cy="1006475"/>
          </a:xfrm>
          <a:prstGeom prst="rect">
            <a:avLst/>
          </a:prstGeom>
          <a:ln>
            <a:headEnd/>
            <a:tailEnd/>
          </a:ln>
        </p:spPr>
        <p:style>
          <a:lnRef idx="1">
            <a:schemeClr val="accent4"/>
          </a:lnRef>
          <a:fillRef idx="2">
            <a:schemeClr val="accent4"/>
          </a:fillRef>
          <a:effectRef idx="1">
            <a:schemeClr val="accent4"/>
          </a:effectRef>
          <a:fontRef idx="minor">
            <a:schemeClr val="dk1"/>
          </a:fontRef>
        </p:style>
        <p:txBody>
          <a:bodyPr wrap="square">
            <a:spAutoFit/>
          </a:bodyPr>
          <a:lstStyle/>
          <a:p>
            <a:pPr>
              <a:defRPr/>
            </a:pPr>
            <a:r>
              <a:rPr lang="ru-RU" sz="6000" b="1" dirty="0" smtClean="0">
                <a:solidFill>
                  <a:srgbClr val="CC0000"/>
                </a:solidFill>
                <a:effectLst>
                  <a:outerShdw blurRad="38100" dist="38100" dir="2700000" algn="tl">
                    <a:srgbClr val="000000"/>
                  </a:outerShdw>
                </a:effectLst>
                <a:latin typeface="Monotype Corsiva" pitchFamily="66" charset="0"/>
              </a:rPr>
              <a:t>    Преодоление</a:t>
            </a:r>
            <a:r>
              <a:rPr lang="ru-RU" sz="6000" b="1" dirty="0">
                <a:solidFill>
                  <a:srgbClr val="CC0000"/>
                </a:solidFill>
                <a:effectLst>
                  <a:outerShdw blurRad="38100" dist="38100" dir="2700000" algn="tl">
                    <a:srgbClr val="000000"/>
                  </a:outerShdw>
                </a:effectLst>
                <a:latin typeface="Monotype Corsiva" pitchFamily="66" charset="0"/>
              </a:rPr>
              <a:t>…</a:t>
            </a:r>
            <a:r>
              <a:rPr lang="ru-RU" sz="6000" b="1" dirty="0">
                <a:effectLst>
                  <a:outerShdw blurRad="38100" dist="38100" dir="2700000" algn="tl">
                    <a:srgbClr val="FFFFFF"/>
                  </a:outerShdw>
                </a:effectLst>
                <a:latin typeface="Monotype Corsiva" pitchFamily="66" charset="0"/>
              </a:rPr>
              <a:t> </a:t>
            </a:r>
          </a:p>
        </p:txBody>
      </p:sp>
      <p:sp>
        <p:nvSpPr>
          <p:cNvPr id="2059" name="Rectangle 11"/>
          <p:cNvSpPr>
            <a:spLocks noChangeArrowheads="1"/>
          </p:cNvSpPr>
          <p:nvPr/>
        </p:nvSpPr>
        <p:spPr bwMode="auto">
          <a:xfrm>
            <a:off x="3491880" y="5085185"/>
            <a:ext cx="5652120" cy="1015663"/>
          </a:xfrm>
          <a:prstGeom prst="rect">
            <a:avLst/>
          </a:prstGeom>
          <a:ln>
            <a:headEnd/>
            <a:tailEnd/>
          </a:ln>
        </p:spPr>
        <p:style>
          <a:lnRef idx="1">
            <a:schemeClr val="accent4"/>
          </a:lnRef>
          <a:fillRef idx="2">
            <a:schemeClr val="accent4"/>
          </a:fillRef>
          <a:effectRef idx="1">
            <a:schemeClr val="accent4"/>
          </a:effectRef>
          <a:fontRef idx="minor">
            <a:schemeClr val="dk1"/>
          </a:fontRef>
        </p:style>
        <p:txBody>
          <a:bodyPr wrap="square">
            <a:spAutoFit/>
          </a:bodyPr>
          <a:lstStyle/>
          <a:p>
            <a:pPr>
              <a:defRPr/>
            </a:pPr>
            <a:r>
              <a:rPr lang="ru-RU" sz="6000" b="1" dirty="0" smtClean="0">
                <a:solidFill>
                  <a:srgbClr val="CC0000"/>
                </a:solidFill>
                <a:effectLst>
                  <a:outerShdw blurRad="38100" dist="38100" dir="2700000" algn="tl">
                    <a:srgbClr val="000000"/>
                  </a:outerShdw>
                </a:effectLst>
                <a:latin typeface="Monotype Corsiva" pitchFamily="66" charset="0"/>
              </a:rPr>
              <a:t> Восхождение</a:t>
            </a:r>
            <a:r>
              <a:rPr lang="ru-RU" sz="6000" b="1" dirty="0">
                <a:solidFill>
                  <a:srgbClr val="CC0000"/>
                </a:solidFill>
                <a:effectLst>
                  <a:outerShdw blurRad="38100" dist="38100" dir="2700000" algn="tl">
                    <a:srgbClr val="000000"/>
                  </a:outerShdw>
                </a:effectLst>
                <a:latin typeface="Monotype Corsiva" pitchFamily="66" charset="0"/>
              </a:rPr>
              <a:t>…</a:t>
            </a:r>
          </a:p>
        </p:txBody>
      </p:sp>
      <p:pic>
        <p:nvPicPr>
          <p:cNvPr id="2" name="Picture 12" descr="Преподобномученица Елисавета Феодоровна, икона">
            <a:hlinkClick r:id="rId2"/>
          </p:cNvPr>
          <p:cNvPicPr>
            <a:picLocks noChangeAspect="1" noChangeArrowheads="1"/>
          </p:cNvPicPr>
          <p:nvPr/>
        </p:nvPicPr>
        <p:blipFill>
          <a:blip r:embed="rId3" r:link="rId4" cstate="print"/>
          <a:srcRect/>
          <a:stretch>
            <a:fillRect/>
          </a:stretch>
        </p:blipFill>
        <p:spPr bwMode="auto">
          <a:xfrm>
            <a:off x="785813" y="2857500"/>
            <a:ext cx="2714625" cy="3652838"/>
          </a:xfrm>
          <a:prstGeom prst="rect">
            <a:avLst/>
          </a:prstGeom>
          <a:noFill/>
          <a:ln w="9525">
            <a:noFill/>
            <a:miter lim="800000"/>
            <a:headEnd/>
            <a:tailEnd/>
          </a:ln>
        </p:spPr>
      </p:pic>
    </p:spTree>
  </p:cSld>
  <p:clrMapOvr>
    <a:masterClrMapping/>
  </p:clrMapOvr>
  <p:transition>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afterEffect">
                                  <p:stCondLst>
                                    <p:cond delay="0"/>
                                  </p:stCondLst>
                                  <p:childTnLst>
                                    <p:set>
                                      <p:cBhvr>
                                        <p:cTn id="6" dur="1" fill="hold">
                                          <p:stCondLst>
                                            <p:cond delay="0"/>
                                          </p:stCondLst>
                                        </p:cTn>
                                        <p:tgtEl>
                                          <p:spTgt spid="2057"/>
                                        </p:tgtEl>
                                        <p:attrNameLst>
                                          <p:attrName>style.visibility</p:attrName>
                                        </p:attrNameLst>
                                      </p:cBhvr>
                                      <p:to>
                                        <p:strVal val="visible"/>
                                      </p:to>
                                    </p:set>
                                    <p:anim calcmode="lin" valueType="num">
                                      <p:cBhvr>
                                        <p:cTn id="7" dur="5000" fill="hold"/>
                                        <p:tgtEl>
                                          <p:spTgt spid="2057"/>
                                        </p:tgtEl>
                                        <p:attrNameLst>
                                          <p:attrName>ppt_w</p:attrName>
                                        </p:attrNameLst>
                                      </p:cBhvr>
                                      <p:tavLst>
                                        <p:tav tm="0">
                                          <p:val>
                                            <p:fltVal val="0"/>
                                          </p:val>
                                        </p:tav>
                                        <p:tav tm="100000">
                                          <p:val>
                                            <p:strVal val="#ppt_w"/>
                                          </p:val>
                                        </p:tav>
                                      </p:tavLst>
                                    </p:anim>
                                    <p:anim calcmode="lin" valueType="num">
                                      <p:cBhvr>
                                        <p:cTn id="8" dur="5000" fill="hold"/>
                                        <p:tgtEl>
                                          <p:spTgt spid="2057"/>
                                        </p:tgtEl>
                                        <p:attrNameLst>
                                          <p:attrName>ppt_h</p:attrName>
                                        </p:attrNameLst>
                                      </p:cBhvr>
                                      <p:tavLst>
                                        <p:tav tm="0">
                                          <p:val>
                                            <p:fltVal val="0"/>
                                          </p:val>
                                        </p:tav>
                                        <p:tav tm="100000">
                                          <p:val>
                                            <p:strVal val="#ppt_h"/>
                                          </p:val>
                                        </p:tav>
                                      </p:tavLst>
                                    </p:anim>
                                    <p:animEffect transition="in" filter="fade">
                                      <p:cBhvr>
                                        <p:cTn id="9" dur="5000"/>
                                        <p:tgtEl>
                                          <p:spTgt spid="2057"/>
                                        </p:tgtEl>
                                      </p:cBhvr>
                                    </p:animEffect>
                                  </p:childTnLst>
                                </p:cTn>
                              </p:par>
                            </p:childTnLst>
                          </p:cTn>
                        </p:par>
                        <p:par>
                          <p:cTn id="10" fill="hold">
                            <p:stCondLst>
                              <p:cond delay="5000"/>
                            </p:stCondLst>
                            <p:childTnLst>
                              <p:par>
                                <p:cTn id="11" presetID="54" presetClass="entr" presetSubtype="0" accel="100000" fill="hold" grpId="0" nodeType="afterEffect">
                                  <p:stCondLst>
                                    <p:cond delay="0"/>
                                  </p:stCondLst>
                                  <p:childTnLst>
                                    <p:set>
                                      <p:cBhvr>
                                        <p:cTn id="12" dur="1" fill="hold">
                                          <p:stCondLst>
                                            <p:cond delay="0"/>
                                          </p:stCondLst>
                                        </p:cTn>
                                        <p:tgtEl>
                                          <p:spTgt spid="2054"/>
                                        </p:tgtEl>
                                        <p:attrNameLst>
                                          <p:attrName>style.visibility</p:attrName>
                                        </p:attrNameLst>
                                      </p:cBhvr>
                                      <p:to>
                                        <p:strVal val="visible"/>
                                      </p:to>
                                    </p:set>
                                    <p:anim calcmode="lin" valueType="num">
                                      <p:cBhvr>
                                        <p:cTn id="13" dur="3000" fill="hold"/>
                                        <p:tgtEl>
                                          <p:spTgt spid="2054"/>
                                        </p:tgtEl>
                                        <p:attrNameLst>
                                          <p:attrName>ppt_w</p:attrName>
                                        </p:attrNameLst>
                                      </p:cBhvr>
                                      <p:tavLst>
                                        <p:tav tm="0">
                                          <p:val>
                                            <p:strVal val="#ppt_w*0.05"/>
                                          </p:val>
                                        </p:tav>
                                        <p:tav tm="100000">
                                          <p:val>
                                            <p:strVal val="#ppt_w"/>
                                          </p:val>
                                        </p:tav>
                                      </p:tavLst>
                                    </p:anim>
                                    <p:anim calcmode="lin" valueType="num">
                                      <p:cBhvr>
                                        <p:cTn id="14" dur="3000" fill="hold"/>
                                        <p:tgtEl>
                                          <p:spTgt spid="2054"/>
                                        </p:tgtEl>
                                        <p:attrNameLst>
                                          <p:attrName>ppt_h</p:attrName>
                                        </p:attrNameLst>
                                      </p:cBhvr>
                                      <p:tavLst>
                                        <p:tav tm="0">
                                          <p:val>
                                            <p:strVal val="#ppt_h"/>
                                          </p:val>
                                        </p:tav>
                                        <p:tav tm="100000">
                                          <p:val>
                                            <p:strVal val="#ppt_h"/>
                                          </p:val>
                                        </p:tav>
                                      </p:tavLst>
                                    </p:anim>
                                    <p:anim calcmode="lin" valueType="num">
                                      <p:cBhvr>
                                        <p:cTn id="15" dur="3000" fill="hold"/>
                                        <p:tgtEl>
                                          <p:spTgt spid="2054"/>
                                        </p:tgtEl>
                                        <p:attrNameLst>
                                          <p:attrName>ppt_x</p:attrName>
                                        </p:attrNameLst>
                                      </p:cBhvr>
                                      <p:tavLst>
                                        <p:tav tm="0">
                                          <p:val>
                                            <p:strVal val="#ppt_x-.2"/>
                                          </p:val>
                                        </p:tav>
                                        <p:tav tm="100000">
                                          <p:val>
                                            <p:strVal val="#ppt_x"/>
                                          </p:val>
                                        </p:tav>
                                      </p:tavLst>
                                    </p:anim>
                                    <p:anim calcmode="lin" valueType="num">
                                      <p:cBhvr>
                                        <p:cTn id="16" dur="3000" fill="hold"/>
                                        <p:tgtEl>
                                          <p:spTgt spid="2054"/>
                                        </p:tgtEl>
                                        <p:attrNameLst>
                                          <p:attrName>ppt_y</p:attrName>
                                        </p:attrNameLst>
                                      </p:cBhvr>
                                      <p:tavLst>
                                        <p:tav tm="0">
                                          <p:val>
                                            <p:strVal val="#ppt_y"/>
                                          </p:val>
                                        </p:tav>
                                        <p:tav tm="100000">
                                          <p:val>
                                            <p:strVal val="#ppt_y"/>
                                          </p:val>
                                        </p:tav>
                                      </p:tavLst>
                                    </p:anim>
                                    <p:animEffect transition="in" filter="fade">
                                      <p:cBhvr>
                                        <p:cTn id="17" dur="3000"/>
                                        <p:tgtEl>
                                          <p:spTgt spid="2054"/>
                                        </p:tgtEl>
                                      </p:cBhvr>
                                    </p:animEffect>
                                  </p:childTnLst>
                                </p:cTn>
                              </p:par>
                            </p:childTnLst>
                          </p:cTn>
                        </p:par>
                        <p:par>
                          <p:cTn id="18" fill="hold">
                            <p:stCondLst>
                              <p:cond delay="8000"/>
                            </p:stCondLst>
                            <p:childTnLst>
                              <p:par>
                                <p:cTn id="19" presetID="54" presetClass="entr" presetSubtype="0" accel="100000" fill="hold" grpId="0" nodeType="afterEffect">
                                  <p:stCondLst>
                                    <p:cond delay="0"/>
                                  </p:stCondLst>
                                  <p:childTnLst>
                                    <p:set>
                                      <p:cBhvr>
                                        <p:cTn id="20" dur="1" fill="hold">
                                          <p:stCondLst>
                                            <p:cond delay="0"/>
                                          </p:stCondLst>
                                        </p:cTn>
                                        <p:tgtEl>
                                          <p:spTgt spid="2058"/>
                                        </p:tgtEl>
                                        <p:attrNameLst>
                                          <p:attrName>style.visibility</p:attrName>
                                        </p:attrNameLst>
                                      </p:cBhvr>
                                      <p:to>
                                        <p:strVal val="visible"/>
                                      </p:to>
                                    </p:set>
                                    <p:anim calcmode="lin" valueType="num">
                                      <p:cBhvr>
                                        <p:cTn id="21" dur="3000" fill="hold"/>
                                        <p:tgtEl>
                                          <p:spTgt spid="2058"/>
                                        </p:tgtEl>
                                        <p:attrNameLst>
                                          <p:attrName>ppt_w</p:attrName>
                                        </p:attrNameLst>
                                      </p:cBhvr>
                                      <p:tavLst>
                                        <p:tav tm="0">
                                          <p:val>
                                            <p:strVal val="#ppt_w*0.05"/>
                                          </p:val>
                                        </p:tav>
                                        <p:tav tm="100000">
                                          <p:val>
                                            <p:strVal val="#ppt_w"/>
                                          </p:val>
                                        </p:tav>
                                      </p:tavLst>
                                    </p:anim>
                                    <p:anim calcmode="lin" valueType="num">
                                      <p:cBhvr>
                                        <p:cTn id="22" dur="3000" fill="hold"/>
                                        <p:tgtEl>
                                          <p:spTgt spid="2058"/>
                                        </p:tgtEl>
                                        <p:attrNameLst>
                                          <p:attrName>ppt_h</p:attrName>
                                        </p:attrNameLst>
                                      </p:cBhvr>
                                      <p:tavLst>
                                        <p:tav tm="0">
                                          <p:val>
                                            <p:strVal val="#ppt_h"/>
                                          </p:val>
                                        </p:tav>
                                        <p:tav tm="100000">
                                          <p:val>
                                            <p:strVal val="#ppt_h"/>
                                          </p:val>
                                        </p:tav>
                                      </p:tavLst>
                                    </p:anim>
                                    <p:anim calcmode="lin" valueType="num">
                                      <p:cBhvr>
                                        <p:cTn id="23" dur="3000" fill="hold"/>
                                        <p:tgtEl>
                                          <p:spTgt spid="2058"/>
                                        </p:tgtEl>
                                        <p:attrNameLst>
                                          <p:attrName>ppt_x</p:attrName>
                                        </p:attrNameLst>
                                      </p:cBhvr>
                                      <p:tavLst>
                                        <p:tav tm="0">
                                          <p:val>
                                            <p:strVal val="#ppt_x-.2"/>
                                          </p:val>
                                        </p:tav>
                                        <p:tav tm="100000">
                                          <p:val>
                                            <p:strVal val="#ppt_x"/>
                                          </p:val>
                                        </p:tav>
                                      </p:tavLst>
                                    </p:anim>
                                    <p:anim calcmode="lin" valueType="num">
                                      <p:cBhvr>
                                        <p:cTn id="24" dur="3000" fill="hold"/>
                                        <p:tgtEl>
                                          <p:spTgt spid="2058"/>
                                        </p:tgtEl>
                                        <p:attrNameLst>
                                          <p:attrName>ppt_y</p:attrName>
                                        </p:attrNameLst>
                                      </p:cBhvr>
                                      <p:tavLst>
                                        <p:tav tm="0">
                                          <p:val>
                                            <p:strVal val="#ppt_y"/>
                                          </p:val>
                                        </p:tav>
                                        <p:tav tm="100000">
                                          <p:val>
                                            <p:strVal val="#ppt_y"/>
                                          </p:val>
                                        </p:tav>
                                      </p:tavLst>
                                    </p:anim>
                                    <p:animEffect transition="in" filter="fade">
                                      <p:cBhvr>
                                        <p:cTn id="25" dur="3000"/>
                                        <p:tgtEl>
                                          <p:spTgt spid="2058"/>
                                        </p:tgtEl>
                                      </p:cBhvr>
                                    </p:animEffect>
                                  </p:childTnLst>
                                </p:cTn>
                              </p:par>
                            </p:childTnLst>
                          </p:cTn>
                        </p:par>
                        <p:par>
                          <p:cTn id="26" fill="hold">
                            <p:stCondLst>
                              <p:cond delay="11000"/>
                            </p:stCondLst>
                            <p:childTnLst>
                              <p:par>
                                <p:cTn id="27" presetID="54" presetClass="entr" presetSubtype="0" accel="100000" fill="hold" grpId="0" nodeType="afterEffect">
                                  <p:stCondLst>
                                    <p:cond delay="0"/>
                                  </p:stCondLst>
                                  <p:childTnLst>
                                    <p:set>
                                      <p:cBhvr>
                                        <p:cTn id="28" dur="1" fill="hold">
                                          <p:stCondLst>
                                            <p:cond delay="0"/>
                                          </p:stCondLst>
                                        </p:cTn>
                                        <p:tgtEl>
                                          <p:spTgt spid="2059"/>
                                        </p:tgtEl>
                                        <p:attrNameLst>
                                          <p:attrName>style.visibility</p:attrName>
                                        </p:attrNameLst>
                                      </p:cBhvr>
                                      <p:to>
                                        <p:strVal val="visible"/>
                                      </p:to>
                                    </p:set>
                                    <p:anim calcmode="lin" valueType="num">
                                      <p:cBhvr>
                                        <p:cTn id="29" dur="3000" fill="hold"/>
                                        <p:tgtEl>
                                          <p:spTgt spid="2059"/>
                                        </p:tgtEl>
                                        <p:attrNameLst>
                                          <p:attrName>ppt_w</p:attrName>
                                        </p:attrNameLst>
                                      </p:cBhvr>
                                      <p:tavLst>
                                        <p:tav tm="0">
                                          <p:val>
                                            <p:strVal val="#ppt_w*0.05"/>
                                          </p:val>
                                        </p:tav>
                                        <p:tav tm="100000">
                                          <p:val>
                                            <p:strVal val="#ppt_w"/>
                                          </p:val>
                                        </p:tav>
                                      </p:tavLst>
                                    </p:anim>
                                    <p:anim calcmode="lin" valueType="num">
                                      <p:cBhvr>
                                        <p:cTn id="30" dur="3000" fill="hold"/>
                                        <p:tgtEl>
                                          <p:spTgt spid="2059"/>
                                        </p:tgtEl>
                                        <p:attrNameLst>
                                          <p:attrName>ppt_h</p:attrName>
                                        </p:attrNameLst>
                                      </p:cBhvr>
                                      <p:tavLst>
                                        <p:tav tm="0">
                                          <p:val>
                                            <p:strVal val="#ppt_h"/>
                                          </p:val>
                                        </p:tav>
                                        <p:tav tm="100000">
                                          <p:val>
                                            <p:strVal val="#ppt_h"/>
                                          </p:val>
                                        </p:tav>
                                      </p:tavLst>
                                    </p:anim>
                                    <p:anim calcmode="lin" valueType="num">
                                      <p:cBhvr>
                                        <p:cTn id="31" dur="3000" fill="hold"/>
                                        <p:tgtEl>
                                          <p:spTgt spid="2059"/>
                                        </p:tgtEl>
                                        <p:attrNameLst>
                                          <p:attrName>ppt_x</p:attrName>
                                        </p:attrNameLst>
                                      </p:cBhvr>
                                      <p:tavLst>
                                        <p:tav tm="0">
                                          <p:val>
                                            <p:strVal val="#ppt_x-.2"/>
                                          </p:val>
                                        </p:tav>
                                        <p:tav tm="100000">
                                          <p:val>
                                            <p:strVal val="#ppt_x"/>
                                          </p:val>
                                        </p:tav>
                                      </p:tavLst>
                                    </p:anim>
                                    <p:anim calcmode="lin" valueType="num">
                                      <p:cBhvr>
                                        <p:cTn id="32" dur="3000" fill="hold"/>
                                        <p:tgtEl>
                                          <p:spTgt spid="2059"/>
                                        </p:tgtEl>
                                        <p:attrNameLst>
                                          <p:attrName>ppt_y</p:attrName>
                                        </p:attrNameLst>
                                      </p:cBhvr>
                                      <p:tavLst>
                                        <p:tav tm="0">
                                          <p:val>
                                            <p:strVal val="#ppt_y"/>
                                          </p:val>
                                        </p:tav>
                                        <p:tav tm="100000">
                                          <p:val>
                                            <p:strVal val="#ppt_y"/>
                                          </p:val>
                                        </p:tav>
                                      </p:tavLst>
                                    </p:anim>
                                    <p:animEffect transition="in" filter="fade">
                                      <p:cBhvr>
                                        <p:cTn id="33" dur="3000"/>
                                        <p:tgtEl>
                                          <p:spTgt spid="20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4" grpId="0" animBg="1"/>
      <p:bldP spid="2057" grpId="0" animBg="1"/>
      <p:bldP spid="2058" grpId="0" animBg="1"/>
      <p:bldP spid="2059"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7"/>
          <p:cNvSpPr>
            <a:spLocks noChangeArrowheads="1"/>
          </p:cNvSpPr>
          <p:nvPr/>
        </p:nvSpPr>
        <p:spPr bwMode="auto">
          <a:xfrm>
            <a:off x="0" y="0"/>
            <a:ext cx="9144000" cy="1570038"/>
          </a:xfrm>
          <a:prstGeom prst="rect">
            <a:avLst/>
          </a:prstGeom>
          <a:ln>
            <a:headEnd/>
            <a:tailEnd/>
          </a:ln>
        </p:spPr>
        <p:style>
          <a:lnRef idx="1">
            <a:schemeClr val="accent2"/>
          </a:lnRef>
          <a:fillRef idx="2">
            <a:schemeClr val="accent2"/>
          </a:fillRef>
          <a:effectRef idx="1">
            <a:schemeClr val="accent2"/>
          </a:effectRef>
          <a:fontRef idx="minor">
            <a:schemeClr val="dk1"/>
          </a:fontRef>
        </p:style>
        <p:txBody>
          <a:bodyPr>
            <a:spAutoFit/>
          </a:bodyPr>
          <a:lstStyle/>
          <a:p>
            <a:pPr algn="ctr"/>
            <a:r>
              <a:rPr lang="ru-RU" sz="3200" dirty="0">
                <a:solidFill>
                  <a:srgbClr val="800000"/>
                </a:solidFill>
                <a:latin typeface="Monotype Corsiva" pitchFamily="66" charset="0"/>
              </a:rPr>
              <a:t>Великая княгиня Елизавета Федоровна Романова основательница </a:t>
            </a:r>
            <a:r>
              <a:rPr lang="ru-RU" sz="3200" dirty="0" err="1">
                <a:solidFill>
                  <a:srgbClr val="800000"/>
                </a:solidFill>
                <a:latin typeface="Monotype Corsiva" pitchFamily="66" charset="0"/>
              </a:rPr>
              <a:t>Марфо-Мариинской</a:t>
            </a:r>
            <a:r>
              <a:rPr lang="ru-RU" sz="3200" dirty="0">
                <a:solidFill>
                  <a:srgbClr val="800000"/>
                </a:solidFill>
                <a:latin typeface="Monotype Corsiva" pitchFamily="66" charset="0"/>
              </a:rPr>
              <a:t> обители, причисленная к лику святых</a:t>
            </a:r>
          </a:p>
        </p:txBody>
      </p:sp>
      <p:pic>
        <p:nvPicPr>
          <p:cNvPr id="45064" name="Picture 8"/>
          <p:cNvPicPr>
            <a:picLocks noChangeAspect="1" noChangeArrowheads="1"/>
          </p:cNvPicPr>
          <p:nvPr/>
        </p:nvPicPr>
        <p:blipFill>
          <a:blip r:embed="rId2" cstate="print"/>
          <a:srcRect/>
          <a:stretch>
            <a:fillRect/>
          </a:stretch>
        </p:blipFill>
        <p:spPr bwMode="auto">
          <a:xfrm>
            <a:off x="611188" y="1989138"/>
            <a:ext cx="3360737" cy="4441825"/>
          </a:xfrm>
          <a:prstGeom prst="rect">
            <a:avLst/>
          </a:prstGeom>
          <a:noFill/>
          <a:ln w="44450">
            <a:pattFill prst="wdDnDiag">
              <a:fgClr>
                <a:srgbClr val="990000"/>
              </a:fgClr>
              <a:bgClr>
                <a:srgbClr val="FF9900"/>
              </a:bgClr>
            </a:pattFill>
            <a:miter lim="800000"/>
            <a:headEnd/>
            <a:tailEnd/>
          </a:ln>
        </p:spPr>
      </p:pic>
      <p:pic>
        <p:nvPicPr>
          <p:cNvPr id="45066" name="Содержимое 5" descr="ippo05.jpg"/>
          <p:cNvPicPr>
            <a:picLocks noChangeAspect="1"/>
          </p:cNvPicPr>
          <p:nvPr/>
        </p:nvPicPr>
        <p:blipFill>
          <a:blip r:embed="rId3" cstate="print"/>
          <a:srcRect/>
          <a:stretch>
            <a:fillRect/>
          </a:stretch>
        </p:blipFill>
        <p:spPr bwMode="auto">
          <a:xfrm>
            <a:off x="5148263" y="1989138"/>
            <a:ext cx="3733800" cy="4319587"/>
          </a:xfrm>
          <a:prstGeom prst="rect">
            <a:avLst/>
          </a:prstGeom>
          <a:noFill/>
          <a:ln w="44450">
            <a:pattFill prst="wdDnDiag">
              <a:fgClr>
                <a:srgbClr val="800000"/>
              </a:fgClr>
              <a:bgClr>
                <a:srgbClr val="FF9933"/>
              </a:bgClr>
            </a:patt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withEffect">
                                  <p:stCondLst>
                                    <p:cond delay="0"/>
                                  </p:stCondLst>
                                  <p:childTnLst>
                                    <p:set>
                                      <p:cBhvr>
                                        <p:cTn id="6" dur="1" fill="hold">
                                          <p:stCondLst>
                                            <p:cond delay="0"/>
                                          </p:stCondLst>
                                        </p:cTn>
                                        <p:tgtEl>
                                          <p:spTgt spid="45064"/>
                                        </p:tgtEl>
                                        <p:attrNameLst>
                                          <p:attrName>style.visibility</p:attrName>
                                        </p:attrNameLst>
                                      </p:cBhvr>
                                      <p:to>
                                        <p:strVal val="visible"/>
                                      </p:to>
                                    </p:set>
                                    <p:anim calcmode="lin" valueType="num">
                                      <p:cBhvr>
                                        <p:cTn id="7" dur="3000" fill="hold"/>
                                        <p:tgtEl>
                                          <p:spTgt spid="45064"/>
                                        </p:tgtEl>
                                        <p:attrNameLst>
                                          <p:attrName>ppt_w</p:attrName>
                                        </p:attrNameLst>
                                      </p:cBhvr>
                                      <p:tavLst>
                                        <p:tav tm="0">
                                          <p:val>
                                            <p:fltVal val="0"/>
                                          </p:val>
                                        </p:tav>
                                        <p:tav tm="100000">
                                          <p:val>
                                            <p:strVal val="#ppt_w"/>
                                          </p:val>
                                        </p:tav>
                                      </p:tavLst>
                                    </p:anim>
                                    <p:anim calcmode="lin" valueType="num">
                                      <p:cBhvr>
                                        <p:cTn id="8" dur="3000" fill="hold"/>
                                        <p:tgtEl>
                                          <p:spTgt spid="45064"/>
                                        </p:tgtEl>
                                        <p:attrNameLst>
                                          <p:attrName>ppt_h</p:attrName>
                                        </p:attrNameLst>
                                      </p:cBhvr>
                                      <p:tavLst>
                                        <p:tav tm="0">
                                          <p:val>
                                            <p:fltVal val="0"/>
                                          </p:val>
                                        </p:tav>
                                        <p:tav tm="100000">
                                          <p:val>
                                            <p:strVal val="#ppt_h"/>
                                          </p:val>
                                        </p:tav>
                                      </p:tavLst>
                                    </p:anim>
                                    <p:animEffect transition="in" filter="fade">
                                      <p:cBhvr>
                                        <p:cTn id="9" dur="3000"/>
                                        <p:tgtEl>
                                          <p:spTgt spid="45064"/>
                                        </p:tgtEl>
                                      </p:cBhvr>
                                    </p:animEffect>
                                  </p:childTnLst>
                                </p:cTn>
                              </p:par>
                            </p:childTnLst>
                          </p:cTn>
                        </p:par>
                        <p:par>
                          <p:cTn id="10" fill="hold">
                            <p:stCondLst>
                              <p:cond delay="3000"/>
                            </p:stCondLst>
                            <p:childTnLst>
                              <p:par>
                                <p:cTn id="11" presetID="53" presetClass="entr" presetSubtype="0" fill="hold" nodeType="afterEffect">
                                  <p:stCondLst>
                                    <p:cond delay="0"/>
                                  </p:stCondLst>
                                  <p:childTnLst>
                                    <p:set>
                                      <p:cBhvr>
                                        <p:cTn id="12" dur="1" fill="hold">
                                          <p:stCondLst>
                                            <p:cond delay="0"/>
                                          </p:stCondLst>
                                        </p:cTn>
                                        <p:tgtEl>
                                          <p:spTgt spid="45066"/>
                                        </p:tgtEl>
                                        <p:attrNameLst>
                                          <p:attrName>style.visibility</p:attrName>
                                        </p:attrNameLst>
                                      </p:cBhvr>
                                      <p:to>
                                        <p:strVal val="visible"/>
                                      </p:to>
                                    </p:set>
                                    <p:anim calcmode="lin" valueType="num">
                                      <p:cBhvr>
                                        <p:cTn id="13" dur="5000" fill="hold"/>
                                        <p:tgtEl>
                                          <p:spTgt spid="45066"/>
                                        </p:tgtEl>
                                        <p:attrNameLst>
                                          <p:attrName>ppt_w</p:attrName>
                                        </p:attrNameLst>
                                      </p:cBhvr>
                                      <p:tavLst>
                                        <p:tav tm="0">
                                          <p:val>
                                            <p:fltVal val="0"/>
                                          </p:val>
                                        </p:tav>
                                        <p:tav tm="100000">
                                          <p:val>
                                            <p:strVal val="#ppt_w"/>
                                          </p:val>
                                        </p:tav>
                                      </p:tavLst>
                                    </p:anim>
                                    <p:anim calcmode="lin" valueType="num">
                                      <p:cBhvr>
                                        <p:cTn id="14" dur="5000" fill="hold"/>
                                        <p:tgtEl>
                                          <p:spTgt spid="45066"/>
                                        </p:tgtEl>
                                        <p:attrNameLst>
                                          <p:attrName>ppt_h</p:attrName>
                                        </p:attrNameLst>
                                      </p:cBhvr>
                                      <p:tavLst>
                                        <p:tav tm="0">
                                          <p:val>
                                            <p:fltVal val="0"/>
                                          </p:val>
                                        </p:tav>
                                        <p:tav tm="100000">
                                          <p:val>
                                            <p:strVal val="#ppt_h"/>
                                          </p:val>
                                        </p:tav>
                                      </p:tavLst>
                                    </p:anim>
                                    <p:animEffect transition="in" filter="fade">
                                      <p:cBhvr>
                                        <p:cTn id="15" dur="5000"/>
                                        <p:tgtEl>
                                          <p:spTgt spid="450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15" name="Rectangle 19"/>
          <p:cNvSpPr>
            <a:spLocks noChangeArrowheads="1"/>
          </p:cNvSpPr>
          <p:nvPr/>
        </p:nvSpPr>
        <p:spPr bwMode="auto">
          <a:xfrm>
            <a:off x="251520" y="0"/>
            <a:ext cx="8640960" cy="6186488"/>
          </a:xfrm>
          <a:prstGeom prst="rect">
            <a:avLst/>
          </a:prstGeom>
          <a:ln>
            <a:headEnd/>
            <a:tailEnd/>
          </a:ln>
        </p:spPr>
        <p:style>
          <a:lnRef idx="1">
            <a:schemeClr val="accent2"/>
          </a:lnRef>
          <a:fillRef idx="2">
            <a:schemeClr val="accent2"/>
          </a:fillRef>
          <a:effectRef idx="1">
            <a:schemeClr val="accent2"/>
          </a:effectRef>
          <a:fontRef idx="minor">
            <a:schemeClr val="dk1"/>
          </a:fontRef>
        </p:style>
        <p:txBody>
          <a:bodyPr wrap="square" anchor="ctr">
            <a:spAutoFit/>
          </a:bodyPr>
          <a:lstStyle/>
          <a:p>
            <a:pPr algn="ctr"/>
            <a:r>
              <a:rPr lang="ru-RU" sz="4400" b="1" dirty="0">
                <a:solidFill>
                  <a:srgbClr val="993300"/>
                </a:solidFill>
                <a:latin typeface="Monotype Corsiva" pitchFamily="66" charset="0"/>
              </a:rPr>
              <a:t>«Подвижники нужны как солнце. </a:t>
            </a:r>
          </a:p>
          <a:p>
            <a:pPr algn="ctr"/>
            <a:r>
              <a:rPr lang="ru-RU" sz="4400" b="1" dirty="0">
                <a:solidFill>
                  <a:srgbClr val="993300"/>
                </a:solidFill>
                <a:latin typeface="Monotype Corsiva" pitchFamily="66" charset="0"/>
              </a:rPr>
              <a:t>Составляя самый жизнерадостный и жизнеутверждающий элемент общества, они утешают, облагораживают. </a:t>
            </a:r>
          </a:p>
          <a:p>
            <a:pPr algn="ctr"/>
            <a:r>
              <a:rPr lang="ru-RU" sz="4400" b="1" dirty="0">
                <a:solidFill>
                  <a:srgbClr val="993300"/>
                </a:solidFill>
                <a:latin typeface="Monotype Corsiva" pitchFamily="66" charset="0"/>
              </a:rPr>
              <a:t>Их </a:t>
            </a:r>
            <a:r>
              <a:rPr lang="ru-RU" sz="4400" b="1" dirty="0" smtClean="0">
                <a:solidFill>
                  <a:srgbClr val="993300"/>
                </a:solidFill>
                <a:latin typeface="Monotype Corsiva" pitchFamily="66" charset="0"/>
              </a:rPr>
              <a:t>  личности </a:t>
            </a:r>
            <a:r>
              <a:rPr lang="ru-RU" sz="4400" b="1" dirty="0">
                <a:solidFill>
                  <a:srgbClr val="993300"/>
                </a:solidFill>
                <a:latin typeface="Monotype Corsiva" pitchFamily="66" charset="0"/>
              </a:rPr>
              <a:t>– это живые документы, указывающие обществу, что… есть люди подвига, веры и ясно осознанной  цели</a:t>
            </a:r>
            <a:r>
              <a:rPr lang="ru-RU" sz="4400" b="1" dirty="0" smtClean="0">
                <a:solidFill>
                  <a:srgbClr val="993300"/>
                </a:solidFill>
                <a:latin typeface="Monotype Corsiva" pitchFamily="66" charset="0"/>
              </a:rPr>
              <a:t>».</a:t>
            </a:r>
            <a:r>
              <a:rPr lang="ru-RU" sz="3600" b="1" dirty="0" smtClean="0">
                <a:solidFill>
                  <a:srgbClr val="993300"/>
                </a:solidFill>
                <a:latin typeface="Monotype Corsiva" pitchFamily="66" charset="0"/>
              </a:rPr>
              <a:t> </a:t>
            </a:r>
            <a:endParaRPr lang="ru-RU" sz="3600" b="1" dirty="0">
              <a:solidFill>
                <a:srgbClr val="993300"/>
              </a:solidFill>
              <a:latin typeface="Monotype Corsiva" pitchFamily="66" charset="0"/>
            </a:endParaRPr>
          </a:p>
        </p:txBody>
      </p:sp>
      <p:sp>
        <p:nvSpPr>
          <p:cNvPr id="4116" name="Rectangle 20"/>
          <p:cNvSpPr>
            <a:spLocks noChangeArrowheads="1"/>
          </p:cNvSpPr>
          <p:nvPr/>
        </p:nvSpPr>
        <p:spPr bwMode="auto">
          <a:xfrm>
            <a:off x="6011863" y="5449162"/>
            <a:ext cx="2843212" cy="1384995"/>
          </a:xfrm>
          <a:prstGeom prst="rect">
            <a:avLst/>
          </a:prstGeom>
          <a:noFill/>
          <a:ln w="9525">
            <a:noFill/>
            <a:miter lim="800000"/>
            <a:headEnd/>
            <a:tailEnd/>
          </a:ln>
        </p:spPr>
        <p:txBody>
          <a:bodyPr wrap="square" anchor="ctr">
            <a:spAutoFit/>
          </a:bodyPr>
          <a:lstStyle/>
          <a:p>
            <a:endParaRPr lang="ru-RU" sz="4800" b="1" dirty="0" smtClean="0">
              <a:solidFill>
                <a:srgbClr val="800000"/>
              </a:solidFill>
              <a:latin typeface="Monotype Corsiva" pitchFamily="66" charset="0"/>
            </a:endParaRPr>
          </a:p>
          <a:p>
            <a:r>
              <a:rPr lang="ru-RU" sz="3600" b="1" dirty="0" smtClean="0">
                <a:solidFill>
                  <a:srgbClr val="800000"/>
                </a:solidFill>
                <a:latin typeface="Monotype Corsiva" pitchFamily="66" charset="0"/>
              </a:rPr>
              <a:t>А.П.Чехов</a:t>
            </a:r>
            <a:endParaRPr lang="ru-RU" sz="3600" b="1" dirty="0">
              <a:solidFill>
                <a:srgbClr val="800000"/>
              </a:solidFill>
              <a:latin typeface="Monotype Corsiva" pitchFamily="66"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0" nodeType="withEffect">
                                  <p:stCondLst>
                                    <p:cond delay="0"/>
                                  </p:stCondLst>
                                  <p:childTnLst>
                                    <p:set>
                                      <p:cBhvr>
                                        <p:cTn id="6" dur="1" fill="hold">
                                          <p:stCondLst>
                                            <p:cond delay="0"/>
                                          </p:stCondLst>
                                        </p:cTn>
                                        <p:tgtEl>
                                          <p:spTgt spid="4115"/>
                                        </p:tgtEl>
                                        <p:attrNameLst>
                                          <p:attrName>style.visibility</p:attrName>
                                        </p:attrNameLst>
                                      </p:cBhvr>
                                      <p:to>
                                        <p:strVal val="visible"/>
                                      </p:to>
                                    </p:set>
                                    <p:animScale>
                                      <p:cBhvr>
                                        <p:cTn id="7" dur="2000" decel="50000" fill="hold">
                                          <p:stCondLst>
                                            <p:cond delay="0"/>
                                          </p:stCondLst>
                                        </p:cTn>
                                        <p:tgtEl>
                                          <p:spTgt spid="411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2000" decel="50000" fill="hold">
                                          <p:stCondLst>
                                            <p:cond delay="0"/>
                                          </p:stCondLst>
                                        </p:cTn>
                                        <p:tgtEl>
                                          <p:spTgt spid="4115"/>
                                        </p:tgtEl>
                                        <p:attrNameLst>
                                          <p:attrName>ppt_x</p:attrName>
                                          <p:attrName>ppt_y</p:attrName>
                                        </p:attrNameLst>
                                      </p:cBhvr>
                                    </p:animMotion>
                                    <p:animEffect transition="in" filter="fade">
                                      <p:cBhvr>
                                        <p:cTn id="9" dur="2000"/>
                                        <p:tgtEl>
                                          <p:spTgt spid="4115"/>
                                        </p:tgtEl>
                                      </p:cBhvr>
                                    </p:animEffect>
                                  </p:childTnLst>
                                </p:cTn>
                              </p:par>
                            </p:childTnLst>
                          </p:cTn>
                        </p:par>
                        <p:par>
                          <p:cTn id="10" fill="hold">
                            <p:stCondLst>
                              <p:cond delay="2000"/>
                            </p:stCondLst>
                            <p:childTnLst>
                              <p:par>
                                <p:cTn id="11" presetID="53" presetClass="entr" presetSubtype="0" fill="hold" grpId="0" nodeType="afterEffect">
                                  <p:stCondLst>
                                    <p:cond delay="0"/>
                                  </p:stCondLst>
                                  <p:childTnLst>
                                    <p:set>
                                      <p:cBhvr>
                                        <p:cTn id="12" dur="1" fill="hold">
                                          <p:stCondLst>
                                            <p:cond delay="0"/>
                                          </p:stCondLst>
                                        </p:cTn>
                                        <p:tgtEl>
                                          <p:spTgt spid="4116"/>
                                        </p:tgtEl>
                                        <p:attrNameLst>
                                          <p:attrName>style.visibility</p:attrName>
                                        </p:attrNameLst>
                                      </p:cBhvr>
                                      <p:to>
                                        <p:strVal val="visible"/>
                                      </p:to>
                                    </p:set>
                                    <p:anim calcmode="lin" valueType="num">
                                      <p:cBhvr>
                                        <p:cTn id="13" dur="500" fill="hold"/>
                                        <p:tgtEl>
                                          <p:spTgt spid="4116"/>
                                        </p:tgtEl>
                                        <p:attrNameLst>
                                          <p:attrName>ppt_w</p:attrName>
                                        </p:attrNameLst>
                                      </p:cBhvr>
                                      <p:tavLst>
                                        <p:tav tm="0">
                                          <p:val>
                                            <p:fltVal val="0"/>
                                          </p:val>
                                        </p:tav>
                                        <p:tav tm="100000">
                                          <p:val>
                                            <p:strVal val="#ppt_w"/>
                                          </p:val>
                                        </p:tav>
                                      </p:tavLst>
                                    </p:anim>
                                    <p:anim calcmode="lin" valueType="num">
                                      <p:cBhvr>
                                        <p:cTn id="14" dur="500" fill="hold"/>
                                        <p:tgtEl>
                                          <p:spTgt spid="4116"/>
                                        </p:tgtEl>
                                        <p:attrNameLst>
                                          <p:attrName>ppt_h</p:attrName>
                                        </p:attrNameLst>
                                      </p:cBhvr>
                                      <p:tavLst>
                                        <p:tav tm="0">
                                          <p:val>
                                            <p:fltVal val="0"/>
                                          </p:val>
                                        </p:tav>
                                        <p:tav tm="100000">
                                          <p:val>
                                            <p:strVal val="#ppt_h"/>
                                          </p:val>
                                        </p:tav>
                                      </p:tavLst>
                                    </p:anim>
                                    <p:animEffect transition="in" filter="fade">
                                      <p:cBhvr>
                                        <p:cTn id="15" dur="500"/>
                                        <p:tgtEl>
                                          <p:spTgt spid="41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15" grpId="0" animBg="1"/>
      <p:bldP spid="4116" grpId="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ChangeArrowheads="1"/>
          </p:cNvSpPr>
          <p:nvPr/>
        </p:nvSpPr>
        <p:spPr bwMode="auto">
          <a:xfrm>
            <a:off x="0" y="549275"/>
            <a:ext cx="5641975" cy="4359275"/>
          </a:xfrm>
          <a:prstGeom prst="rect">
            <a:avLst/>
          </a:prstGeom>
          <a:ln>
            <a:headEnd/>
            <a:tailEnd/>
          </a:ln>
        </p:spPr>
        <p:style>
          <a:lnRef idx="1">
            <a:schemeClr val="accent2"/>
          </a:lnRef>
          <a:fillRef idx="2">
            <a:schemeClr val="accent2"/>
          </a:fillRef>
          <a:effectRef idx="1">
            <a:schemeClr val="accent2"/>
          </a:effectRef>
          <a:fontRef idx="minor">
            <a:schemeClr val="dk1"/>
          </a:fontRef>
        </p:style>
        <p:txBody>
          <a:bodyPr anchor="ctr">
            <a:spAutoFit/>
          </a:bodyPr>
          <a:lstStyle/>
          <a:p>
            <a:pPr algn="ctr"/>
            <a:r>
              <a:rPr lang="ru-RU" sz="4000" b="1" i="1" dirty="0">
                <a:solidFill>
                  <a:srgbClr val="660033"/>
                </a:solidFill>
                <a:latin typeface="Monotype Corsiva" pitchFamily="66" charset="0"/>
              </a:rPr>
              <a:t>Я на тебя гляжу, любуясь ежечасно:</a:t>
            </a:r>
          </a:p>
          <a:p>
            <a:pPr algn="ctr"/>
            <a:r>
              <a:rPr lang="ru-RU" sz="4000" b="1" i="1" dirty="0">
                <a:solidFill>
                  <a:srgbClr val="660033"/>
                </a:solidFill>
                <a:latin typeface="Monotype Corsiva" pitchFamily="66" charset="0"/>
              </a:rPr>
              <a:t>Ты так невыразимо хороша!</a:t>
            </a:r>
          </a:p>
          <a:p>
            <a:pPr algn="ctr"/>
            <a:r>
              <a:rPr lang="ru-RU" sz="4000" b="1" i="1" dirty="0">
                <a:solidFill>
                  <a:srgbClr val="660033"/>
                </a:solidFill>
                <a:latin typeface="Monotype Corsiva" pitchFamily="66" charset="0"/>
              </a:rPr>
              <a:t>О, верно, под такой наружностью прекрасной</a:t>
            </a:r>
          </a:p>
          <a:p>
            <a:pPr algn="ctr"/>
            <a:r>
              <a:rPr lang="ru-RU" sz="4000" b="1" i="1" dirty="0">
                <a:solidFill>
                  <a:srgbClr val="660033"/>
                </a:solidFill>
                <a:latin typeface="Monotype Corsiva" pitchFamily="66" charset="0"/>
              </a:rPr>
              <a:t>Такая же прекрасная душа!</a:t>
            </a:r>
          </a:p>
        </p:txBody>
      </p:sp>
      <p:sp>
        <p:nvSpPr>
          <p:cNvPr id="41987" name="Rectangle 3"/>
          <p:cNvSpPr>
            <a:spLocks noChangeArrowheads="1"/>
          </p:cNvSpPr>
          <p:nvPr/>
        </p:nvSpPr>
        <p:spPr bwMode="auto">
          <a:xfrm>
            <a:off x="771365" y="5248881"/>
            <a:ext cx="8372635" cy="892552"/>
          </a:xfrm>
          <a:prstGeom prst="rect">
            <a:avLst/>
          </a:prstGeom>
          <a:ln>
            <a:headEnd/>
            <a:tailEnd/>
          </a:ln>
        </p:spPr>
        <p:style>
          <a:lnRef idx="1">
            <a:schemeClr val="accent2"/>
          </a:lnRef>
          <a:fillRef idx="2">
            <a:schemeClr val="accent2"/>
          </a:fillRef>
          <a:effectRef idx="1">
            <a:schemeClr val="accent2"/>
          </a:effectRef>
          <a:fontRef idx="minor">
            <a:schemeClr val="dk1"/>
          </a:fontRef>
        </p:style>
        <p:txBody>
          <a:bodyPr wrap="square" anchor="ctr">
            <a:spAutoFit/>
          </a:bodyPr>
          <a:lstStyle/>
          <a:p>
            <a:pPr algn="ctr"/>
            <a:r>
              <a:rPr lang="ru-RU" sz="2400" b="1" dirty="0">
                <a:solidFill>
                  <a:schemeClr val="accent2">
                    <a:lumMod val="50000"/>
                  </a:schemeClr>
                </a:solidFill>
                <a:latin typeface="Monotype Corsiva" pitchFamily="66" charset="0"/>
              </a:rPr>
              <a:t>Великий князь </a:t>
            </a:r>
            <a:r>
              <a:rPr lang="ru-RU" sz="2800" b="1" dirty="0">
                <a:solidFill>
                  <a:schemeClr val="accent2">
                    <a:lumMod val="50000"/>
                  </a:schemeClr>
                </a:solidFill>
                <a:latin typeface="Monotype Corsiva" pitchFamily="66" charset="0"/>
              </a:rPr>
              <a:t>Константин Константинович Романов</a:t>
            </a:r>
          </a:p>
          <a:p>
            <a:pPr algn="ctr"/>
            <a:r>
              <a:rPr lang="ru-RU" sz="2400" b="1" dirty="0">
                <a:solidFill>
                  <a:schemeClr val="accent2">
                    <a:lumMod val="50000"/>
                  </a:schemeClr>
                </a:solidFill>
                <a:latin typeface="Monotype Corsiva" pitchFamily="66" charset="0"/>
              </a:rPr>
              <a:t>1884 год </a:t>
            </a:r>
          </a:p>
        </p:txBody>
      </p:sp>
      <p:pic>
        <p:nvPicPr>
          <p:cNvPr id="5124" name="Picture 5" descr="B2F2BE0886D6533Delizaveta_0125[1]"/>
          <p:cNvPicPr>
            <a:picLocks noChangeAspect="1" noChangeArrowheads="1"/>
          </p:cNvPicPr>
          <p:nvPr/>
        </p:nvPicPr>
        <p:blipFill>
          <a:blip r:embed="rId2" cstate="print"/>
          <a:srcRect/>
          <a:stretch>
            <a:fillRect/>
          </a:stretch>
        </p:blipFill>
        <p:spPr bwMode="auto">
          <a:xfrm rot="509481">
            <a:off x="5651500" y="692150"/>
            <a:ext cx="2790825" cy="3816350"/>
          </a:xfrm>
          <a:prstGeom prst="rect">
            <a:avLst/>
          </a:prstGeom>
          <a:noFill/>
          <a:ln w="44450">
            <a:pattFill prst="wdDnDiag">
              <a:fgClr>
                <a:srgbClr val="800000"/>
              </a:fgClr>
              <a:bgClr>
                <a:srgbClr val="FF9900"/>
              </a:bgClr>
            </a:patt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afterEffect">
                                  <p:stCondLst>
                                    <p:cond delay="0"/>
                                  </p:stCondLst>
                                  <p:childTnLst>
                                    <p:set>
                                      <p:cBhvr>
                                        <p:cTn id="6" dur="1" fill="hold">
                                          <p:stCondLst>
                                            <p:cond delay="0"/>
                                          </p:stCondLst>
                                        </p:cTn>
                                        <p:tgtEl>
                                          <p:spTgt spid="41986"/>
                                        </p:tgtEl>
                                        <p:attrNameLst>
                                          <p:attrName>style.visibility</p:attrName>
                                        </p:attrNameLst>
                                      </p:cBhvr>
                                      <p:to>
                                        <p:strVal val="visible"/>
                                      </p:to>
                                    </p:set>
                                    <p:anim calcmode="lin" valueType="num">
                                      <p:cBhvr>
                                        <p:cTn id="7" dur="2000" fill="hold"/>
                                        <p:tgtEl>
                                          <p:spTgt spid="41986"/>
                                        </p:tgtEl>
                                        <p:attrNameLst>
                                          <p:attrName>ppt_w</p:attrName>
                                        </p:attrNameLst>
                                      </p:cBhvr>
                                      <p:tavLst>
                                        <p:tav tm="0">
                                          <p:val>
                                            <p:fltVal val="0"/>
                                          </p:val>
                                        </p:tav>
                                        <p:tav tm="100000">
                                          <p:val>
                                            <p:strVal val="#ppt_w"/>
                                          </p:val>
                                        </p:tav>
                                      </p:tavLst>
                                    </p:anim>
                                    <p:anim calcmode="lin" valueType="num">
                                      <p:cBhvr>
                                        <p:cTn id="8" dur="2000" fill="hold"/>
                                        <p:tgtEl>
                                          <p:spTgt spid="41986"/>
                                        </p:tgtEl>
                                        <p:attrNameLst>
                                          <p:attrName>ppt_h</p:attrName>
                                        </p:attrNameLst>
                                      </p:cBhvr>
                                      <p:tavLst>
                                        <p:tav tm="0">
                                          <p:val>
                                            <p:fltVal val="0"/>
                                          </p:val>
                                        </p:tav>
                                        <p:tav tm="100000">
                                          <p:val>
                                            <p:strVal val="#ppt_h"/>
                                          </p:val>
                                        </p:tav>
                                      </p:tavLst>
                                    </p:anim>
                                    <p:animEffect transition="in" filter="fade">
                                      <p:cBhvr>
                                        <p:cTn id="9" dur="2000"/>
                                        <p:tgtEl>
                                          <p:spTgt spid="41986"/>
                                        </p:tgtEl>
                                      </p:cBhvr>
                                    </p:animEffect>
                                  </p:childTnLst>
                                </p:cTn>
                              </p:par>
                            </p:childTnLst>
                          </p:cTn>
                        </p:par>
                        <p:par>
                          <p:cTn id="10" fill="hold">
                            <p:stCondLst>
                              <p:cond delay="2000"/>
                            </p:stCondLst>
                            <p:childTnLst>
                              <p:par>
                                <p:cTn id="11" presetID="53" presetClass="entr" presetSubtype="0" fill="hold" grpId="0" nodeType="afterEffect">
                                  <p:stCondLst>
                                    <p:cond delay="0"/>
                                  </p:stCondLst>
                                  <p:childTnLst>
                                    <p:set>
                                      <p:cBhvr>
                                        <p:cTn id="12" dur="1" fill="hold">
                                          <p:stCondLst>
                                            <p:cond delay="0"/>
                                          </p:stCondLst>
                                        </p:cTn>
                                        <p:tgtEl>
                                          <p:spTgt spid="41987"/>
                                        </p:tgtEl>
                                        <p:attrNameLst>
                                          <p:attrName>style.visibility</p:attrName>
                                        </p:attrNameLst>
                                      </p:cBhvr>
                                      <p:to>
                                        <p:strVal val="visible"/>
                                      </p:to>
                                    </p:set>
                                    <p:anim calcmode="lin" valueType="num">
                                      <p:cBhvr>
                                        <p:cTn id="13" dur="500" fill="hold"/>
                                        <p:tgtEl>
                                          <p:spTgt spid="41987"/>
                                        </p:tgtEl>
                                        <p:attrNameLst>
                                          <p:attrName>ppt_w</p:attrName>
                                        </p:attrNameLst>
                                      </p:cBhvr>
                                      <p:tavLst>
                                        <p:tav tm="0">
                                          <p:val>
                                            <p:fltVal val="0"/>
                                          </p:val>
                                        </p:tav>
                                        <p:tav tm="100000">
                                          <p:val>
                                            <p:strVal val="#ppt_w"/>
                                          </p:val>
                                        </p:tav>
                                      </p:tavLst>
                                    </p:anim>
                                    <p:anim calcmode="lin" valueType="num">
                                      <p:cBhvr>
                                        <p:cTn id="14" dur="500" fill="hold"/>
                                        <p:tgtEl>
                                          <p:spTgt spid="41987"/>
                                        </p:tgtEl>
                                        <p:attrNameLst>
                                          <p:attrName>ppt_h</p:attrName>
                                        </p:attrNameLst>
                                      </p:cBhvr>
                                      <p:tavLst>
                                        <p:tav tm="0">
                                          <p:val>
                                            <p:fltVal val="0"/>
                                          </p:val>
                                        </p:tav>
                                        <p:tav tm="100000">
                                          <p:val>
                                            <p:strVal val="#ppt_h"/>
                                          </p:val>
                                        </p:tav>
                                      </p:tavLst>
                                    </p:anim>
                                    <p:animEffect transition="in" filter="fade">
                                      <p:cBhvr>
                                        <p:cTn id="15" dur="500"/>
                                        <p:tgtEl>
                                          <p:spTgt spid="419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6" grpId="0" animBg="1"/>
      <p:bldP spid="41987" grpId="0" animBg="1"/>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62" name="Rectangle 18"/>
          <p:cNvSpPr>
            <a:spLocks noChangeArrowheads="1"/>
          </p:cNvSpPr>
          <p:nvPr/>
        </p:nvSpPr>
        <p:spPr bwMode="auto">
          <a:xfrm>
            <a:off x="1259633" y="214313"/>
            <a:ext cx="7056784" cy="641350"/>
          </a:xfrm>
          <a:prstGeom prst="rect">
            <a:avLst/>
          </a:prstGeom>
          <a:ln>
            <a:headEnd/>
            <a:tailEnd/>
          </a:ln>
        </p:spPr>
        <p:style>
          <a:lnRef idx="1">
            <a:schemeClr val="accent2"/>
          </a:lnRef>
          <a:fillRef idx="2">
            <a:schemeClr val="accent2"/>
          </a:fillRef>
          <a:effectRef idx="1">
            <a:schemeClr val="accent2"/>
          </a:effectRef>
          <a:fontRef idx="minor">
            <a:schemeClr val="dk1"/>
          </a:fontRef>
        </p:style>
        <p:txBody>
          <a:bodyPr wrap="square" anchor="ctr">
            <a:spAutoFit/>
          </a:bodyPr>
          <a:lstStyle/>
          <a:p>
            <a:r>
              <a:rPr lang="ru-RU" sz="3600" b="1" dirty="0">
                <a:solidFill>
                  <a:srgbClr val="993300"/>
                </a:solidFill>
                <a:latin typeface="Monotype Corsiva" pitchFamily="66" charset="0"/>
              </a:rPr>
              <a:t>ДЕТСТВО И ЮНОСТЬ</a:t>
            </a:r>
            <a:r>
              <a:rPr lang="ru-RU" dirty="0">
                <a:solidFill>
                  <a:srgbClr val="993300"/>
                </a:solidFill>
              </a:rPr>
              <a:t> </a:t>
            </a:r>
          </a:p>
        </p:txBody>
      </p:sp>
      <p:sp>
        <p:nvSpPr>
          <p:cNvPr id="6147" name="Rectangle 20"/>
          <p:cNvSpPr>
            <a:spLocks noChangeArrowheads="1"/>
          </p:cNvSpPr>
          <p:nvPr/>
        </p:nvSpPr>
        <p:spPr bwMode="auto">
          <a:xfrm>
            <a:off x="0" y="6272780"/>
            <a:ext cx="9143999" cy="400110"/>
          </a:xfrm>
          <a:prstGeom prst="rect">
            <a:avLst/>
          </a:prstGeom>
          <a:ln>
            <a:headEnd/>
            <a:tailEnd/>
          </a:ln>
        </p:spPr>
        <p:style>
          <a:lnRef idx="1">
            <a:schemeClr val="accent2"/>
          </a:lnRef>
          <a:fillRef idx="2">
            <a:schemeClr val="accent2"/>
          </a:fillRef>
          <a:effectRef idx="1">
            <a:schemeClr val="accent2"/>
          </a:effectRef>
          <a:fontRef idx="minor">
            <a:schemeClr val="dk1"/>
          </a:fontRef>
        </p:style>
        <p:txBody>
          <a:bodyPr wrap="square" anchor="ctr">
            <a:spAutoFit/>
          </a:bodyPr>
          <a:lstStyle/>
          <a:p>
            <a:r>
              <a:rPr lang="ru-RU" sz="2000" b="1" i="1" dirty="0" smtClean="0">
                <a:solidFill>
                  <a:srgbClr val="800000"/>
                </a:solidFill>
              </a:rPr>
              <a:t>                Семья </a:t>
            </a:r>
            <a:r>
              <a:rPr lang="ru-RU" sz="2000" b="1" i="1" dirty="0">
                <a:solidFill>
                  <a:srgbClr val="800000"/>
                </a:solidFill>
              </a:rPr>
              <a:t>Великого герцога </a:t>
            </a:r>
            <a:r>
              <a:rPr lang="ru-RU" sz="2000" b="1" i="1" dirty="0" err="1">
                <a:solidFill>
                  <a:srgbClr val="800000"/>
                </a:solidFill>
              </a:rPr>
              <a:t>Гессен-Дармштадтского</a:t>
            </a:r>
            <a:r>
              <a:rPr lang="ru-RU" sz="2000" b="1" i="1" dirty="0">
                <a:solidFill>
                  <a:srgbClr val="800000"/>
                </a:solidFill>
              </a:rPr>
              <a:t> Людвига IV</a:t>
            </a:r>
            <a:r>
              <a:rPr lang="ru-RU" dirty="0"/>
              <a:t> </a:t>
            </a:r>
          </a:p>
        </p:txBody>
      </p:sp>
      <p:pic>
        <p:nvPicPr>
          <p:cNvPr id="6170" name="Содержимое 3" descr="Родители Эллы Елизаветы Федоровны.jpg"/>
          <p:cNvPicPr>
            <a:picLocks noChangeAspect="1"/>
          </p:cNvPicPr>
          <p:nvPr/>
        </p:nvPicPr>
        <p:blipFill>
          <a:blip r:embed="rId2" cstate="print"/>
          <a:srcRect/>
          <a:stretch>
            <a:fillRect/>
          </a:stretch>
        </p:blipFill>
        <p:spPr bwMode="auto">
          <a:xfrm>
            <a:off x="2717800" y="908050"/>
            <a:ext cx="3802063" cy="5257800"/>
          </a:xfrm>
          <a:prstGeom prst="rect">
            <a:avLst/>
          </a:prstGeom>
          <a:noFill/>
          <a:ln w="44450">
            <a:pattFill prst="wdDnDiag">
              <a:fgClr>
                <a:srgbClr val="800000"/>
              </a:fgClr>
              <a:bgClr>
                <a:srgbClr val="FF9933"/>
              </a:bgClr>
            </a:pattFill>
            <a:miter lim="800000"/>
            <a:headEnd/>
            <a:tailEnd/>
          </a:ln>
        </p:spPr>
      </p:pic>
      <p:pic>
        <p:nvPicPr>
          <p:cNvPr id="6171" name="Picture 27"/>
          <p:cNvPicPr>
            <a:picLocks noChangeAspect="1" noChangeArrowheads="1"/>
          </p:cNvPicPr>
          <p:nvPr/>
        </p:nvPicPr>
        <p:blipFill>
          <a:blip r:embed="rId3" cstate="print"/>
          <a:srcRect/>
          <a:stretch>
            <a:fillRect/>
          </a:stretch>
        </p:blipFill>
        <p:spPr bwMode="auto">
          <a:xfrm>
            <a:off x="1331913" y="908050"/>
            <a:ext cx="6985000" cy="5249863"/>
          </a:xfrm>
          <a:prstGeom prst="rect">
            <a:avLst/>
          </a:prstGeom>
          <a:noFill/>
          <a:ln w="44450">
            <a:pattFill prst="wdDnDiag">
              <a:fgClr>
                <a:srgbClr val="660033"/>
              </a:fgClr>
              <a:bgClr>
                <a:srgbClr val="FF9933"/>
              </a:bgClr>
            </a:pattFill>
            <a:miter lim="800000"/>
            <a:headEnd/>
            <a:tailEnd/>
          </a:ln>
        </p:spPr>
      </p:pic>
      <p:sp>
        <p:nvSpPr>
          <p:cNvPr id="6" name="Заголовок 1"/>
          <p:cNvSpPr>
            <a:spLocks/>
          </p:cNvSpPr>
          <p:nvPr/>
        </p:nvSpPr>
        <p:spPr bwMode="auto">
          <a:xfrm>
            <a:off x="2627313" y="5229225"/>
            <a:ext cx="4000500" cy="928688"/>
          </a:xfrm>
          <a:prstGeom prst="rect">
            <a:avLst/>
          </a:prstGeom>
          <a:ln>
            <a:headEnd/>
            <a:tailEnd/>
          </a:ln>
        </p:spPr>
        <p:style>
          <a:lnRef idx="1">
            <a:schemeClr val="accent2"/>
          </a:lnRef>
          <a:fillRef idx="2">
            <a:schemeClr val="accent2"/>
          </a:fillRef>
          <a:effectRef idx="1">
            <a:schemeClr val="accent2"/>
          </a:effectRef>
          <a:fontRef idx="minor">
            <a:schemeClr val="dk1"/>
          </a:fontRef>
        </p:style>
        <p:txBody>
          <a:bodyPr anchor="ctr"/>
          <a:lstStyle/>
          <a:p>
            <a:pPr algn="ctr" fontAlgn="auto">
              <a:spcAft>
                <a:spcPts val="0"/>
              </a:spcAft>
              <a:defRPr/>
            </a:pPr>
            <a:r>
              <a:rPr lang="ru-RU" sz="2800" b="1" dirty="0">
                <a:solidFill>
                  <a:schemeClr val="accent2">
                    <a:lumMod val="50000"/>
                  </a:schemeClr>
                </a:solidFill>
                <a:effectLst>
                  <a:outerShdw blurRad="38100" dist="38100" dir="2700000" algn="tl">
                    <a:srgbClr val="000000">
                      <a:alpha val="43137"/>
                    </a:srgbClr>
                  </a:outerShdw>
                </a:effectLst>
                <a:latin typeface="Monotype Corsiva" pitchFamily="66" charset="0"/>
                <a:ea typeface="+mj-ea"/>
                <a:cs typeface="+mj-cs"/>
              </a:rPr>
              <a:t>Родители Эллы </a:t>
            </a:r>
            <a:br>
              <a:rPr lang="ru-RU" sz="2800" b="1" dirty="0">
                <a:solidFill>
                  <a:schemeClr val="accent2">
                    <a:lumMod val="50000"/>
                  </a:schemeClr>
                </a:solidFill>
                <a:effectLst>
                  <a:outerShdw blurRad="38100" dist="38100" dir="2700000" algn="tl">
                    <a:srgbClr val="000000">
                      <a:alpha val="43137"/>
                    </a:srgbClr>
                  </a:outerShdw>
                </a:effectLst>
                <a:latin typeface="Monotype Corsiva" pitchFamily="66" charset="0"/>
                <a:ea typeface="+mj-ea"/>
                <a:cs typeface="+mj-cs"/>
              </a:rPr>
            </a:br>
            <a:r>
              <a:rPr lang="ru-RU" sz="2800" b="1" dirty="0">
                <a:solidFill>
                  <a:schemeClr val="accent2">
                    <a:lumMod val="50000"/>
                  </a:schemeClr>
                </a:solidFill>
                <a:effectLst>
                  <a:outerShdw blurRad="38100" dist="38100" dir="2700000" algn="tl">
                    <a:srgbClr val="000000">
                      <a:alpha val="43137"/>
                    </a:srgbClr>
                  </a:outerShdw>
                </a:effectLst>
                <a:latin typeface="Monotype Corsiva" pitchFamily="66" charset="0"/>
                <a:ea typeface="+mj-ea"/>
                <a:cs typeface="+mj-cs"/>
              </a:rPr>
              <a:t>(Елизаветы Федоровны)</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withEffect">
                                  <p:stCondLst>
                                    <p:cond delay="0"/>
                                  </p:stCondLst>
                                  <p:childTnLst>
                                    <p:set>
                                      <p:cBhvr>
                                        <p:cTn id="6" dur="1" fill="hold">
                                          <p:stCondLst>
                                            <p:cond delay="0"/>
                                          </p:stCondLst>
                                        </p:cTn>
                                        <p:tgtEl>
                                          <p:spTgt spid="6170"/>
                                        </p:tgtEl>
                                        <p:attrNameLst>
                                          <p:attrName>style.visibility</p:attrName>
                                        </p:attrNameLst>
                                      </p:cBhvr>
                                      <p:to>
                                        <p:strVal val="visible"/>
                                      </p:to>
                                    </p:set>
                                    <p:anim calcmode="lin" valueType="num">
                                      <p:cBhvr>
                                        <p:cTn id="7" dur="1000" fill="hold"/>
                                        <p:tgtEl>
                                          <p:spTgt spid="6170"/>
                                        </p:tgtEl>
                                        <p:attrNameLst>
                                          <p:attrName>ppt_w</p:attrName>
                                        </p:attrNameLst>
                                      </p:cBhvr>
                                      <p:tavLst>
                                        <p:tav tm="0">
                                          <p:val>
                                            <p:fltVal val="0"/>
                                          </p:val>
                                        </p:tav>
                                        <p:tav tm="100000">
                                          <p:val>
                                            <p:strVal val="#ppt_w"/>
                                          </p:val>
                                        </p:tav>
                                      </p:tavLst>
                                    </p:anim>
                                    <p:anim calcmode="lin" valueType="num">
                                      <p:cBhvr>
                                        <p:cTn id="8" dur="1000" fill="hold"/>
                                        <p:tgtEl>
                                          <p:spTgt spid="6170"/>
                                        </p:tgtEl>
                                        <p:attrNameLst>
                                          <p:attrName>ppt_h</p:attrName>
                                        </p:attrNameLst>
                                      </p:cBhvr>
                                      <p:tavLst>
                                        <p:tav tm="0">
                                          <p:val>
                                            <p:fltVal val="0"/>
                                          </p:val>
                                        </p:tav>
                                        <p:tav tm="100000">
                                          <p:val>
                                            <p:strVal val="#ppt_h"/>
                                          </p:val>
                                        </p:tav>
                                      </p:tavLst>
                                    </p:anim>
                                    <p:animEffect transition="in" filter="fade">
                                      <p:cBhvr>
                                        <p:cTn id="9" dur="1000"/>
                                        <p:tgtEl>
                                          <p:spTgt spid="6170"/>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par>
                                <p:cTn id="15" presetID="42" presetClass="entr" presetSubtype="0" fill="hold" grpId="0" nodeType="withEffect">
                                  <p:stCondLst>
                                    <p:cond delay="0"/>
                                  </p:stCondLst>
                                  <p:childTnLst>
                                    <p:set>
                                      <p:cBhvr>
                                        <p:cTn id="16" dur="1" fill="hold">
                                          <p:stCondLst>
                                            <p:cond delay="0"/>
                                          </p:stCondLst>
                                        </p:cTn>
                                        <p:tgtEl>
                                          <p:spTgt spid="6162"/>
                                        </p:tgtEl>
                                        <p:attrNameLst>
                                          <p:attrName>style.visibility</p:attrName>
                                        </p:attrNameLst>
                                      </p:cBhvr>
                                      <p:to>
                                        <p:strVal val="visible"/>
                                      </p:to>
                                    </p:set>
                                    <p:animEffect transition="in" filter="fade">
                                      <p:cBhvr>
                                        <p:cTn id="17" dur="1000"/>
                                        <p:tgtEl>
                                          <p:spTgt spid="6162"/>
                                        </p:tgtEl>
                                      </p:cBhvr>
                                    </p:animEffect>
                                    <p:anim calcmode="lin" valueType="num">
                                      <p:cBhvr>
                                        <p:cTn id="18" dur="1000" fill="hold"/>
                                        <p:tgtEl>
                                          <p:spTgt spid="6162"/>
                                        </p:tgtEl>
                                        <p:attrNameLst>
                                          <p:attrName>ppt_x</p:attrName>
                                        </p:attrNameLst>
                                      </p:cBhvr>
                                      <p:tavLst>
                                        <p:tav tm="0">
                                          <p:val>
                                            <p:strVal val="#ppt_x"/>
                                          </p:val>
                                        </p:tav>
                                        <p:tav tm="100000">
                                          <p:val>
                                            <p:strVal val="#ppt_x"/>
                                          </p:val>
                                        </p:tav>
                                      </p:tavLst>
                                    </p:anim>
                                    <p:anim calcmode="lin" valueType="num">
                                      <p:cBhvr>
                                        <p:cTn id="19" dur="1000" fill="hold"/>
                                        <p:tgtEl>
                                          <p:spTgt spid="6162"/>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53" presetClass="entr" presetSubtype="0" fill="hold" nodeType="afterEffect">
                                  <p:stCondLst>
                                    <p:cond delay="2500"/>
                                  </p:stCondLst>
                                  <p:childTnLst>
                                    <p:set>
                                      <p:cBhvr>
                                        <p:cTn id="22" dur="1" fill="hold">
                                          <p:stCondLst>
                                            <p:cond delay="0"/>
                                          </p:stCondLst>
                                        </p:cTn>
                                        <p:tgtEl>
                                          <p:spTgt spid="6171"/>
                                        </p:tgtEl>
                                        <p:attrNameLst>
                                          <p:attrName>style.visibility</p:attrName>
                                        </p:attrNameLst>
                                      </p:cBhvr>
                                      <p:to>
                                        <p:strVal val="visible"/>
                                      </p:to>
                                    </p:set>
                                    <p:anim calcmode="lin" valueType="num">
                                      <p:cBhvr>
                                        <p:cTn id="23" dur="5000" fill="hold"/>
                                        <p:tgtEl>
                                          <p:spTgt spid="6171"/>
                                        </p:tgtEl>
                                        <p:attrNameLst>
                                          <p:attrName>ppt_w</p:attrName>
                                        </p:attrNameLst>
                                      </p:cBhvr>
                                      <p:tavLst>
                                        <p:tav tm="0">
                                          <p:val>
                                            <p:fltVal val="0"/>
                                          </p:val>
                                        </p:tav>
                                        <p:tav tm="100000">
                                          <p:val>
                                            <p:strVal val="#ppt_w"/>
                                          </p:val>
                                        </p:tav>
                                      </p:tavLst>
                                    </p:anim>
                                    <p:anim calcmode="lin" valueType="num">
                                      <p:cBhvr>
                                        <p:cTn id="24" dur="5000" fill="hold"/>
                                        <p:tgtEl>
                                          <p:spTgt spid="6171"/>
                                        </p:tgtEl>
                                        <p:attrNameLst>
                                          <p:attrName>ppt_h</p:attrName>
                                        </p:attrNameLst>
                                      </p:cBhvr>
                                      <p:tavLst>
                                        <p:tav tm="0">
                                          <p:val>
                                            <p:fltVal val="0"/>
                                          </p:val>
                                        </p:tav>
                                        <p:tav tm="100000">
                                          <p:val>
                                            <p:strVal val="#ppt_h"/>
                                          </p:val>
                                        </p:tav>
                                      </p:tavLst>
                                    </p:anim>
                                    <p:animEffect transition="in" filter="fade">
                                      <p:cBhvr>
                                        <p:cTn id="25" dur="5000"/>
                                        <p:tgtEl>
                                          <p:spTgt spid="6171"/>
                                        </p:tgtEl>
                                      </p:cBhvr>
                                    </p:animEffect>
                                  </p:childTnLst>
                                </p:cTn>
                              </p:par>
                            </p:childTnLst>
                          </p:cTn>
                        </p:par>
                        <p:par>
                          <p:cTn id="26" fill="hold">
                            <p:stCondLst>
                              <p:cond delay="8500"/>
                            </p:stCondLst>
                            <p:childTnLst>
                              <p:par>
                                <p:cTn id="27" presetID="1" presetClass="exit" presetSubtype="0" fill="hold" grpId="1" nodeType="afterEffect">
                                  <p:stCondLst>
                                    <p:cond delay="0"/>
                                  </p:stCondLst>
                                  <p:childTnLst>
                                    <p:set>
                                      <p:cBhvr>
                                        <p:cTn id="28"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62" grpId="0" animBg="1"/>
      <p:bldP spid="6" grpId="0" animBg="1"/>
      <p:bldP spid="6" grpId="1" animBg="1"/>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40" name="Содержимое 3" descr="Герцогини Гессенские, Элла Елизавета Федоровна и Аликс Александра Федоровна.jpg"/>
          <p:cNvPicPr>
            <a:picLocks noChangeAspect="1"/>
          </p:cNvPicPr>
          <p:nvPr/>
        </p:nvPicPr>
        <p:blipFill>
          <a:blip r:embed="rId2" cstate="print"/>
          <a:srcRect/>
          <a:stretch>
            <a:fillRect/>
          </a:stretch>
        </p:blipFill>
        <p:spPr bwMode="auto">
          <a:xfrm>
            <a:off x="250825" y="476250"/>
            <a:ext cx="4205288" cy="5832475"/>
          </a:xfrm>
          <a:prstGeom prst="rect">
            <a:avLst/>
          </a:prstGeom>
          <a:noFill/>
          <a:ln w="44450">
            <a:pattFill prst="wdDnDiag">
              <a:fgClr>
                <a:srgbClr val="800000"/>
              </a:fgClr>
              <a:bgClr>
                <a:srgbClr val="FF9933"/>
              </a:bgClr>
            </a:pattFill>
            <a:miter lim="800000"/>
            <a:headEnd/>
            <a:tailEnd/>
          </a:ln>
        </p:spPr>
      </p:pic>
      <p:sp>
        <p:nvSpPr>
          <p:cNvPr id="39941" name="Rectangle 5"/>
          <p:cNvSpPr>
            <a:spLocks noChangeArrowheads="1"/>
          </p:cNvSpPr>
          <p:nvPr/>
        </p:nvSpPr>
        <p:spPr bwMode="auto">
          <a:xfrm>
            <a:off x="4427539" y="476673"/>
            <a:ext cx="4716461" cy="4708981"/>
          </a:xfrm>
          <a:prstGeom prst="rect">
            <a:avLst/>
          </a:prstGeom>
          <a:ln>
            <a:headEnd/>
            <a:tailEnd/>
          </a:ln>
        </p:spPr>
        <p:style>
          <a:lnRef idx="1">
            <a:schemeClr val="accent2"/>
          </a:lnRef>
          <a:fillRef idx="2">
            <a:schemeClr val="accent2"/>
          </a:fillRef>
          <a:effectRef idx="1">
            <a:schemeClr val="accent2"/>
          </a:effectRef>
          <a:fontRef idx="minor">
            <a:schemeClr val="dk1"/>
          </a:fontRef>
        </p:style>
        <p:txBody>
          <a:bodyPr wrap="square">
            <a:spAutoFit/>
          </a:bodyPr>
          <a:lstStyle/>
          <a:p>
            <a:r>
              <a:rPr lang="ru-RU" sz="4400" b="1" dirty="0">
                <a:solidFill>
                  <a:srgbClr val="993300"/>
                </a:solidFill>
                <a:latin typeface="Monotype Corsiva" pitchFamily="66" charset="0"/>
              </a:rPr>
              <a:t>Герцогини Гессенские</a:t>
            </a:r>
            <a:br>
              <a:rPr lang="ru-RU" sz="4400" b="1" dirty="0">
                <a:solidFill>
                  <a:srgbClr val="993300"/>
                </a:solidFill>
                <a:latin typeface="Monotype Corsiva" pitchFamily="66" charset="0"/>
              </a:rPr>
            </a:br>
            <a:r>
              <a:rPr lang="ru-RU" sz="4000" b="1" dirty="0">
                <a:solidFill>
                  <a:srgbClr val="993300"/>
                </a:solidFill>
                <a:latin typeface="Monotype Corsiva" pitchFamily="66" charset="0"/>
              </a:rPr>
              <a:t>             </a:t>
            </a:r>
            <a:r>
              <a:rPr lang="ru-RU" sz="4800" b="1" dirty="0">
                <a:solidFill>
                  <a:srgbClr val="993300"/>
                </a:solidFill>
                <a:latin typeface="Monotype Corsiva" pitchFamily="66" charset="0"/>
              </a:rPr>
              <a:t>Элла </a:t>
            </a:r>
          </a:p>
          <a:p>
            <a:r>
              <a:rPr lang="ru-RU" sz="4000" b="1" dirty="0">
                <a:solidFill>
                  <a:srgbClr val="993300"/>
                </a:solidFill>
                <a:latin typeface="Monotype Corsiva" pitchFamily="66" charset="0"/>
              </a:rPr>
              <a:t>(Елизавета Федоровна) </a:t>
            </a:r>
            <a:br>
              <a:rPr lang="ru-RU" sz="4000" b="1" dirty="0">
                <a:solidFill>
                  <a:srgbClr val="993300"/>
                </a:solidFill>
                <a:latin typeface="Monotype Corsiva" pitchFamily="66" charset="0"/>
              </a:rPr>
            </a:br>
            <a:r>
              <a:rPr lang="ru-RU" sz="4000" b="1" dirty="0">
                <a:solidFill>
                  <a:srgbClr val="993300"/>
                </a:solidFill>
                <a:latin typeface="Monotype Corsiva" pitchFamily="66" charset="0"/>
              </a:rPr>
              <a:t>        </a:t>
            </a:r>
          </a:p>
          <a:p>
            <a:r>
              <a:rPr lang="ru-RU" sz="4000" b="1" dirty="0">
                <a:solidFill>
                  <a:srgbClr val="993300"/>
                </a:solidFill>
                <a:latin typeface="Monotype Corsiva" pitchFamily="66" charset="0"/>
              </a:rPr>
              <a:t>              </a:t>
            </a:r>
            <a:r>
              <a:rPr lang="ru-RU" sz="4800" b="1" dirty="0" err="1">
                <a:solidFill>
                  <a:srgbClr val="993300"/>
                </a:solidFill>
                <a:latin typeface="Monotype Corsiva" pitchFamily="66" charset="0"/>
              </a:rPr>
              <a:t>Аликс</a:t>
            </a:r>
            <a:r>
              <a:rPr lang="ru-RU" sz="4800" b="1" dirty="0">
                <a:solidFill>
                  <a:srgbClr val="993300"/>
                </a:solidFill>
                <a:latin typeface="Monotype Corsiva" pitchFamily="66" charset="0"/>
              </a:rPr>
              <a:t> </a:t>
            </a:r>
          </a:p>
          <a:p>
            <a:r>
              <a:rPr lang="ru-RU" sz="4000" b="1" dirty="0">
                <a:solidFill>
                  <a:srgbClr val="993300"/>
                </a:solidFill>
                <a:latin typeface="Monotype Corsiva" pitchFamily="66" charset="0"/>
              </a:rPr>
              <a:t>(Александра Федоровна)</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withEffect">
                                  <p:stCondLst>
                                    <p:cond delay="0"/>
                                  </p:stCondLst>
                                  <p:childTnLst>
                                    <p:set>
                                      <p:cBhvr>
                                        <p:cTn id="6" dur="1" fill="hold">
                                          <p:stCondLst>
                                            <p:cond delay="0"/>
                                          </p:stCondLst>
                                        </p:cTn>
                                        <p:tgtEl>
                                          <p:spTgt spid="39940"/>
                                        </p:tgtEl>
                                        <p:attrNameLst>
                                          <p:attrName>style.visibility</p:attrName>
                                        </p:attrNameLst>
                                      </p:cBhvr>
                                      <p:to>
                                        <p:strVal val="visible"/>
                                      </p:to>
                                    </p:set>
                                    <p:anim calcmode="lin" valueType="num">
                                      <p:cBhvr>
                                        <p:cTn id="7" dur="2000" fill="hold"/>
                                        <p:tgtEl>
                                          <p:spTgt spid="39940"/>
                                        </p:tgtEl>
                                        <p:attrNameLst>
                                          <p:attrName>ppt_w</p:attrName>
                                        </p:attrNameLst>
                                      </p:cBhvr>
                                      <p:tavLst>
                                        <p:tav tm="0">
                                          <p:val>
                                            <p:fltVal val="0"/>
                                          </p:val>
                                        </p:tav>
                                        <p:tav tm="100000">
                                          <p:val>
                                            <p:strVal val="#ppt_w"/>
                                          </p:val>
                                        </p:tav>
                                      </p:tavLst>
                                    </p:anim>
                                    <p:anim calcmode="lin" valueType="num">
                                      <p:cBhvr>
                                        <p:cTn id="8" dur="2000" fill="hold"/>
                                        <p:tgtEl>
                                          <p:spTgt spid="39940"/>
                                        </p:tgtEl>
                                        <p:attrNameLst>
                                          <p:attrName>ppt_h</p:attrName>
                                        </p:attrNameLst>
                                      </p:cBhvr>
                                      <p:tavLst>
                                        <p:tav tm="0">
                                          <p:val>
                                            <p:fltVal val="0"/>
                                          </p:val>
                                        </p:tav>
                                        <p:tav tm="100000">
                                          <p:val>
                                            <p:strVal val="#ppt_h"/>
                                          </p:val>
                                        </p:tav>
                                      </p:tavLst>
                                    </p:anim>
                                    <p:animEffect transition="in" filter="fade">
                                      <p:cBhvr>
                                        <p:cTn id="9" dur="2000"/>
                                        <p:tgtEl>
                                          <p:spTgt spid="39940"/>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39941"/>
                                        </p:tgtEl>
                                        <p:attrNameLst>
                                          <p:attrName>style.visibility</p:attrName>
                                        </p:attrNameLst>
                                      </p:cBhvr>
                                      <p:to>
                                        <p:strVal val="visible"/>
                                      </p:to>
                                    </p:set>
                                    <p:anim calcmode="lin" valueType="num">
                                      <p:cBhvr>
                                        <p:cTn id="12" dur="2000" fill="hold"/>
                                        <p:tgtEl>
                                          <p:spTgt spid="39941"/>
                                        </p:tgtEl>
                                        <p:attrNameLst>
                                          <p:attrName>ppt_w</p:attrName>
                                        </p:attrNameLst>
                                      </p:cBhvr>
                                      <p:tavLst>
                                        <p:tav tm="0">
                                          <p:val>
                                            <p:fltVal val="0"/>
                                          </p:val>
                                        </p:tav>
                                        <p:tav tm="100000">
                                          <p:val>
                                            <p:strVal val="#ppt_w"/>
                                          </p:val>
                                        </p:tav>
                                      </p:tavLst>
                                    </p:anim>
                                    <p:anim calcmode="lin" valueType="num">
                                      <p:cBhvr>
                                        <p:cTn id="13" dur="2000" fill="hold"/>
                                        <p:tgtEl>
                                          <p:spTgt spid="39941"/>
                                        </p:tgtEl>
                                        <p:attrNameLst>
                                          <p:attrName>ppt_h</p:attrName>
                                        </p:attrNameLst>
                                      </p:cBhvr>
                                      <p:tavLst>
                                        <p:tav tm="0">
                                          <p:val>
                                            <p:fltVal val="0"/>
                                          </p:val>
                                        </p:tav>
                                        <p:tav tm="100000">
                                          <p:val>
                                            <p:strVal val="#ppt_h"/>
                                          </p:val>
                                        </p:tav>
                                      </p:tavLst>
                                    </p:anim>
                                    <p:animEffect transition="in" filter="fade">
                                      <p:cBhvr>
                                        <p:cTn id="14" dur="2000"/>
                                        <p:tgtEl>
                                          <p:spTgt spid="39941"/>
                                        </p:tgtEl>
                                      </p:cBhvr>
                                    </p:animEffect>
                                  </p:childTnLst>
                                </p:cTn>
                              </p:par>
                              <p:par>
                                <p:cTn id="15" presetID="53" presetClass="entr" presetSubtype="0" fill="hold" nodeType="withEffect">
                                  <p:stCondLst>
                                    <p:cond delay="0"/>
                                  </p:stCondLst>
                                  <p:childTnLst>
                                    <p:set>
                                      <p:cBhvr>
                                        <p:cTn id="16" dur="1" fill="hold">
                                          <p:stCondLst>
                                            <p:cond delay="0"/>
                                          </p:stCondLst>
                                        </p:cTn>
                                        <p:tgtEl>
                                          <p:spTgt spid="39940"/>
                                        </p:tgtEl>
                                        <p:attrNameLst>
                                          <p:attrName>style.visibility</p:attrName>
                                        </p:attrNameLst>
                                      </p:cBhvr>
                                      <p:to>
                                        <p:strVal val="visible"/>
                                      </p:to>
                                    </p:set>
                                    <p:anim calcmode="lin" valueType="num">
                                      <p:cBhvr>
                                        <p:cTn id="17" dur="2000" fill="hold"/>
                                        <p:tgtEl>
                                          <p:spTgt spid="39940"/>
                                        </p:tgtEl>
                                        <p:attrNameLst>
                                          <p:attrName>ppt_w</p:attrName>
                                        </p:attrNameLst>
                                      </p:cBhvr>
                                      <p:tavLst>
                                        <p:tav tm="0">
                                          <p:val>
                                            <p:fltVal val="0"/>
                                          </p:val>
                                        </p:tav>
                                        <p:tav tm="100000">
                                          <p:val>
                                            <p:strVal val="#ppt_w"/>
                                          </p:val>
                                        </p:tav>
                                      </p:tavLst>
                                    </p:anim>
                                    <p:anim calcmode="lin" valueType="num">
                                      <p:cBhvr>
                                        <p:cTn id="18" dur="2000" fill="hold"/>
                                        <p:tgtEl>
                                          <p:spTgt spid="39940"/>
                                        </p:tgtEl>
                                        <p:attrNameLst>
                                          <p:attrName>ppt_h</p:attrName>
                                        </p:attrNameLst>
                                      </p:cBhvr>
                                      <p:tavLst>
                                        <p:tav tm="0">
                                          <p:val>
                                            <p:fltVal val="0"/>
                                          </p:val>
                                        </p:tav>
                                        <p:tav tm="100000">
                                          <p:val>
                                            <p:strVal val="#ppt_h"/>
                                          </p:val>
                                        </p:tav>
                                      </p:tavLst>
                                    </p:anim>
                                    <p:animEffect transition="in" filter="fade">
                                      <p:cBhvr>
                                        <p:cTn id="19" dur="2000"/>
                                        <p:tgtEl>
                                          <p:spTgt spid="399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41" grpId="0" animBg="1"/>
    </p:bld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604</TotalTime>
  <Words>1283</Words>
  <Application>Microsoft Office PowerPoint</Application>
  <PresentationFormat>Экран (4:3)</PresentationFormat>
  <Paragraphs>138</Paragraphs>
  <Slides>153</Slides>
  <Notes>1</Notes>
  <HiddenSlides>0</HiddenSlides>
  <MMClips>0</MMClips>
  <ScaleCrop>false</ScaleCrop>
  <HeadingPairs>
    <vt:vector size="4" baseType="variant">
      <vt:variant>
        <vt:lpstr>Тема</vt:lpstr>
      </vt:variant>
      <vt:variant>
        <vt:i4>1</vt:i4>
      </vt:variant>
      <vt:variant>
        <vt:lpstr>Заголовки слайдов</vt:lpstr>
      </vt:variant>
      <vt:variant>
        <vt:i4>153</vt:i4>
      </vt:variant>
    </vt:vector>
  </HeadingPairs>
  <TitlesOfParts>
    <vt:vector size="154" baseType="lpstr">
      <vt:lpstr>Тема Office</vt:lpstr>
      <vt:lpstr>Великая княгиня Елизавета Федоровна 1864 – 1918 ( к 150-летию со дня рождения) «…Жизнь как « дорога, полная света…»</vt:lpstr>
      <vt:lpstr>Семья</vt:lpstr>
      <vt:lpstr>Презентация PowerPoint</vt:lpstr>
      <vt:lpstr>Презентация PowerPoint</vt:lpstr>
      <vt:lpstr>Презентация PowerPoint</vt:lpstr>
      <vt:lpstr>Презентация PowerPoint</vt:lpstr>
      <vt:lpstr>Фёдоровская икона пресвятой Богородицы</vt:lpstr>
      <vt:lpstr>Презентация PowerPoint</vt:lpstr>
      <vt:lpstr>Презентация PowerPoint</vt:lpstr>
      <vt:lpstr>Презентация PowerPoint</vt:lpstr>
      <vt:lpstr>Презентация PowerPoint</vt:lpstr>
      <vt:lpstr>Презентация PowerPoint</vt:lpstr>
      <vt:lpstr> Биография великой княгини Елизаветы Феодоровны </vt:lpstr>
      <vt:lpstr>  Немка по происхождению, Елизавета Федоровна в совершенстве выучила русский язык и полюбила новую родину всей душой. В 1891 году, после нескольких лет размышлений, она приняла православие. Много занималась благотворительностью: посещала больницы, тюрьмы, детские приюты. </vt:lpstr>
      <vt:lpstr>Презентация PowerPoint</vt:lpstr>
      <vt:lpstr> В 1884 году великий князь Константин Константинович Романов посвятил Елизавете Федоровне стихотворение. </vt:lpstr>
      <vt:lpstr>Презентация PowerPoint</vt:lpstr>
      <vt:lpstr>Презентация PowerPoint</vt:lpstr>
      <vt:lpstr>Презентация PowerPoint</vt:lpstr>
      <vt:lpstr>   В 1905 году от бомбы террориста Ивана Каляева погиб генерал-губернатор Москвы великий князь Сергей Александрович. Елизавета Федоровна первой прибыла на место трагедии и своими руками собирала части тела любимого мужа, разбросанные взрывом. На третий день после гибели великого князя она поехала в тюрьму к убийце в надежде, что тот раскается. На слова Каляева: «Я не хотел убивать вас, я видел его несколько раз и то время, когда имел бомбу наготове, но вы были с ним, и я не решился его тронуть» Елизавета Федоровна ответила: «И вы не сообразили того, что вы убили меня вместе с ним?» Несмотря на то, что убийца не раскаялся, великая княгиня подала Николаю II прошение о помиловании, которое тот отклонил. </vt:lpstr>
      <vt:lpstr>Презентация PowerPoint</vt:lpstr>
      <vt:lpstr>Презентация PowerPoint</vt:lpstr>
      <vt:lpstr>Презентация PowerPoint</vt:lpstr>
      <vt:lpstr> Елизавета Феодоровна решила отдать все свои силы служению Христу и ближним. Она купила на Большой Ордынке участок земли и в 1909 году открыла там Марфо-Мариинскую обитель, назвав ее в честь святых жен-мироносиц Марфы и Марии. На участке расположились два храма, лечебница, аптека с бесплатными лекарствами для бедных, детский приют и школа.</vt:lpstr>
      <vt:lpstr> Через год насельниц монастыря посвятили в звание крестовых сестер любви и милосердия, а Елизавету Федоровну возвели в сан настоятельницы.  Она без сожаления простилась со светской жизнью, сказав сестрам обители: «Я оставляю блестящий мир, но вместе со всеми вами я восхожу в более великий мир — в мир бедных и страдающих».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Марфо-Мариинская обитель После гибели мужа от рук террориста Елизавета Федоровна стала вести почти монашеский образ жизни. Ее дом стал похож на келью, она не снимала траур, не посещала светские мероприятия. Молилась в храме, соблюдала строгий пост. Часть своих драгоценностей великая княгиня раздала, а другую часть потратила, чтобы построить обитель милосердия на Большой Ордынке. Здесь были два храма, большой сад, больница, приют для сирот и многое другое. </vt:lpstr>
      <vt:lpstr>Презентация PowerPoint</vt:lpstr>
      <vt:lpstr>Первый храм в монастыре освятили во имя святых жен-мироносиц Марфы и Марии, второй  — в честь Покрова Пресвятой Богородицы. В Марфо-Мариинской обители милосердия действовал устав монастырского общежития. В 1910 году епископ Трифон (Туркестанов) посвятил 17 насельниц в звание крестовых сестер любви и милосердия, а великую княгиню — в сан настоятельницы</vt:lpstr>
      <vt:lpstr>Презентация PowerPoint</vt:lpstr>
      <vt:lpstr>Презентация PowerPoint</vt:lpstr>
      <vt:lpstr>Презентация PowerPoint</vt:lpstr>
      <vt:lpstr> Во время Первой мировой войны великая княгиня активно поддерживала фронт: помогала формировать санитарные поезда, отправляла солдатам лекарства и походные церкви. После отречения Николая II от престола она писала: «Я испытывала глубокую жалость к России и ее детям, которые в настоящее время не знают, что творят. Разве это не больной ребенок, которого мы любим во сто раз больше во время его болезни, а не когда он весел и здоров? Хотелось бы понести его страдания, помочь ему. Святая Россия не может погибнуть. Но Великой России, увы, больше нет. Мы должны устремить свои мысли к Небесному Царствию и сказать с покорностью: "Да будет воля Твоя"».</vt:lpstr>
      <vt:lpstr>Духовником монастыря стал протоиерей Митрофан Серебрянский. Сама настоятельница вела подвижническую жизнь. Постилась, спала на жесткой кровати, еще до рассвета вставала на молитву, работала до позднего вечера: распределяла послушания, присутствовала на операциях в клинике, вела административные дела обители. Все операции в больнице проводились бесплатно, причем работали тут лучшие специалисты Москвы. Была и бесплатная столовая для бедняков</vt:lpstr>
      <vt:lpstr>Презентация PowerPoint</vt:lpstr>
      <vt:lpstr> Марфо-Мариинская обитель, по сути, выполняла роль многофункционального социально-медицинского центра. Вместе со своей келейницей Варварой Яковлевой Елизавета Федоровна часто посещала Хитров рынок — место притяжения для московской бедноты. Здесь матушка находила беспризорников и отдавала их в городские приюты. Вся Хитровка уважительно называла великую княгиню «сестрой Елисаветой» или «матушкой».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 Незадолго до Февральской революции о. Митрофан Сребрянский (свщмч.), духовник Марфо-Мариинской обители, увидел предутренний сон, содержание которого поведал Матушке Великой перед началом службы:  - Матушка, я так сильно взволнован только что виденным мною сном, что не могу сразу начать служение Литургии. Может быть, рассказав его Вам, я смогу прояснить увиденное. Я видел во сне четыре картины, сменяющие друг друга. На первой – полыхающая церковь, которая горела и рушилась. На второй картине – предо мной предстала Ваша сестра Императрица Александра в траурной рамке. Но вдруг из её краёв появились белые ростки, и белоснежные лилии покрыли изображение Государыни. Третья картина явила Архангела Михаила с огненным мечом в руках. На четвёртой – я увидел молящегося на камне преподобного Серафима.</vt:lpstr>
      <vt:lpstr>- Я объясню Вам значение этого сна, - подумав, ответила Елизавета Фёдоровна. – В ближайшее время нашу Родину ждут тяжкие испытания и скорби. От них пострадает наша Русская Церковь, которую Вы видели горящей и гибнущей. Белые лилии на портрете моей сестры говорят о том, что жизнь Её будет покрыта славой мученического венца… Третья картина – Архангел Михаил с огненным мечом – предсказывает то, что Россию ожидают великие сражения Небесных Сил Бесплотных с тёмными силами. Четвёртая картина обещает нашему Отечеству сугубое предстательство преподобного Серафима.  Да помилует Господь Русь святую молитвами всех русских святых. И да сжалится над нами Господь по велицей Своей Милости! </vt:lpstr>
      <vt:lpstr> С плачем сбежались сёстры в церковь святых Марфы и Марии и обступили стоящую на амвоне Высокую настоятельницу. Все они понимали, что видят её в последний раз. Очень бледная, но без слёз, Великая Княгиня благословила собравшихся:  - Не плачьте, на том свете увидимся.  У ворот чекисты с побоями оторвали от неё сестёр и, посадив Елизавету Фёдоровну  в машину, навсегда увезли её из родных стен.   </vt:lpstr>
      <vt:lpstr>"...Дорогие мои детки, слава Богу, вы причащались: как одна душа, вы все стояли пред Спасителем. Верю, что Спаситель на этой земле был с вами всеми, и на Страшном суде эта молитва опять станет пред Богом, как милосердие друг ко другу и ко мне. О, как вы теперь будете совершенствоваться в спасении. Я уже вижу начало благое. Только не падайте духом и не ослабевайте в ваших светлых намерениях, и Господь, Который нас временно разлучил, духовно укрепит. Молитесь за меня, грешную, чтобы я была достойна вернуться к моим деткам и усовершенствовалась для вас, чтобы мы все думали, как приготовиться к вечной жизни…"   Последнее письмо Великой Княгини Елизаветы Федоровны сестрам Марфо-Мариинской обители милосердия, 1918 год. </vt:lpstr>
      <vt:lpstr> Мученическая смерть великой княгини Елизаветы Федоровны </vt:lpstr>
      <vt:lpstr>Презентация PowerPoint</vt:lpstr>
      <vt:lpstr>Ночью 18 июля 1918 года, в день обретения мощей преподобного Сергия Радонежского, узников вывели под конвоем на старый рудник, избили и стали сбрасывать в глубокую шахту. Во время мучений Елизавета Федоровна молилась словами, которые произнес на кресте Спаситель: «Господи, прости им, ибо не знают, что делают». Палачи бросали в шахту ручные гранаты.</vt:lpstr>
      <vt:lpstr>Презентация PowerPoint</vt:lpstr>
      <vt:lpstr>Через несколько месяцев в Екатеринбург вошла армия адмирала Колчака, и тела убиенных достали из шахты.  У преподобномученицы Елисаветы, сестры Варвары и великого князя Иоанна пальцы были сложены для крестного знамения; голова великого князя была перевязана куском ткани.</vt:lpstr>
      <vt:lpstr>Презентация PowerPoint</vt:lpstr>
      <vt:lpstr>Презентация PowerPoint</vt:lpstr>
      <vt:lpstr>Презентация PowerPoint</vt:lpstr>
      <vt:lpstr>ИКОНОГРАФИЯ ПРЕПОДОБНОЙ ЕЛИЗАВЕТЫ ФЕДОРОВНЫ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В 1921 году останки великой княгини Елизаветы Федоровны и инокини Варвары вывезли в Иерусалим. Там они обрели покой в усыпальнице храма святой равноапостольной Марии Магдалины в Гефсимании.</vt:lpstr>
      <vt:lpstr>Канонизация великой княгини Елисаветы Феодоровны</vt:lpstr>
      <vt:lpstr>Презентация PowerPoint</vt:lpstr>
      <vt:lpstr>Презентация PowerPoint</vt:lpstr>
      <vt:lpstr>Презентация PowerPoint</vt:lpstr>
      <vt:lpstr>  Марфо-Мариинская обитель пережила Матушку Великую на семь лет, в которые, впрочем, практически прекратила свою прежнюю деятельность.  В 1926 году большинство сестёр были высланы в Среднюю Азию, помещения заняли различные учреждения, а в Покровском храме утроили клуб. Позднее в нём, в алтаре, где раньше был престол, установили огромную статую Сталина…  </vt:lpstr>
      <vt:lpstr> Если тебе плохо – начинай благодарить…  …Обязательно поможет.  Главное – впустить Бога в свою душу.  Бесы терпеть не могут: Слава Тебе Боже! – сразу разбегаются.  </vt:lpstr>
      <vt:lpstr>   Самое худшее углубиться в чужие или свои грехи до того, что не заметишь, как они тобой завладеют. Ни тоску, ни уныние, ни отчаяние, ни агрессию бесовскую мы в себя впустить не вправе. Это и есть верность Господу. А то говорят: власть тьмы нарастает. Но лишь бы мы не впустили эту тьму – в свои души. Да, дьявол всё разоряет, разрушает. А Господь, наоборот, - всё соединяет, созидает. Главное, чтобы через нас – бес не стал уничтожать и крушить. Пусть, пользуясь нами, Бог – воссоздаёт, радует, утешает… Это и есть верность Христу. Мы должны быть Его орудием. Пусть весь мир клокочет бурей страстей – Бог не даст нам утонуть, если сохраним Его заповеди: на зло – отвечать добром, на ненависть – состраданием. Творящие зло – самые несчастные. Они достойны жалости. Эти люди – в большой беде.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ОБИТЕЛЬ МИЛОСЕРДИЯ </vt:lpstr>
      <vt:lpstr>Презентация PowerPoint</vt:lpstr>
      <vt:lpstr>Презентация PowerPoint</vt:lpstr>
      <vt:lpstr>Презентация PowerPoint</vt:lpstr>
      <vt:lpstr>Великий князь Олег Константинович                        Константин Багратион</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ОБЪЕДИНЯЮЩАЯ ДЕСНИЦА</vt:lpstr>
      <vt:lpstr>"...Дорогие мои детки, слава Богу, вы причащались: как одна душа, вы все стояли пред Спасителем. Верю, что Спаситель на этой земле был с вами всеми, и на Страшном суде эта молитва опять станет пред Богом, как милосердие друг ко другу и ко мне. О, как вы теперь будете совершенствоваться в спасении. Я уже вижу начало благое. Только не падайте духом и не ослабевайте в ваших светлых намерениях, и Господь, Который нас временно разлучил, духовно укрепит. Молитесь за меня, грешную, чтобы я была достойна вернуться к моим деткам и усовершенствовалась для вас, чтобы мы все думали, как приготовиться к вечной жизни…"   Последнее письмо Великой Княгини Елизаветы Федоровны сестрам Марфо-Мариинской обители милосердия, 1918 год. </vt:lpstr>
      <vt:lpstr>Презентация PowerPoint</vt:lpstr>
      <vt:lpstr> ЕЛИЗАВЕТА ФЕДОРОВНА РОМАНОВА (1864-1918)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Любовь</dc:creator>
  <cp:lastModifiedBy>DELL1525</cp:lastModifiedBy>
  <cp:revision>56</cp:revision>
  <dcterms:created xsi:type="dcterms:W3CDTF">2014-10-28T18:15:59Z</dcterms:created>
  <dcterms:modified xsi:type="dcterms:W3CDTF">2018-06-27T06:20:05Z</dcterms:modified>
</cp:coreProperties>
</file>